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5" r:id="rId5"/>
  </p:sldMasterIdLst>
  <p:notesMasterIdLst>
    <p:notesMasterId r:id="rId23"/>
  </p:notesMasterIdLst>
  <p:handoutMasterIdLst>
    <p:handoutMasterId r:id="rId24"/>
  </p:handoutMasterIdLst>
  <p:sldIdLst>
    <p:sldId id="668" r:id="rId6"/>
    <p:sldId id="657" r:id="rId7"/>
    <p:sldId id="678" r:id="rId8"/>
    <p:sldId id="683" r:id="rId9"/>
    <p:sldId id="686" r:id="rId10"/>
    <p:sldId id="675" r:id="rId11"/>
    <p:sldId id="682" r:id="rId12"/>
    <p:sldId id="685" r:id="rId13"/>
    <p:sldId id="679" r:id="rId14"/>
    <p:sldId id="676" r:id="rId15"/>
    <p:sldId id="681" r:id="rId16"/>
    <p:sldId id="693" r:id="rId17"/>
    <p:sldId id="689" r:id="rId18"/>
    <p:sldId id="690" r:id="rId19"/>
    <p:sldId id="692" r:id="rId20"/>
    <p:sldId id="694" r:id="rId21"/>
    <p:sldId id="691" r:id="rId22"/>
  </p:sldIdLst>
  <p:sldSz cx="16256000" cy="9144000"/>
  <p:notesSz cx="6858000" cy="9144000"/>
  <p:defaultTextStyle>
    <a:defPPr>
      <a:defRPr lang="en-US"/>
    </a:defPPr>
    <a:lvl1pPr marL="0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561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120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681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8242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802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7362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923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6483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9BF0778B-7CA9-714A-9AC3-1B388009A849}">
          <p14:sldIdLst>
            <p14:sldId id="668"/>
            <p14:sldId id="657"/>
            <p14:sldId id="678"/>
            <p14:sldId id="683"/>
            <p14:sldId id="686"/>
            <p14:sldId id="675"/>
            <p14:sldId id="682"/>
            <p14:sldId id="685"/>
            <p14:sldId id="679"/>
            <p14:sldId id="676"/>
            <p14:sldId id="681"/>
            <p14:sldId id="693"/>
            <p14:sldId id="689"/>
            <p14:sldId id="690"/>
            <p14:sldId id="692"/>
            <p14:sldId id="694"/>
            <p14:sldId id="69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512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F0F0"/>
    <a:srgbClr val="CBCFD1"/>
    <a:srgbClr val="7D868C"/>
    <a:srgbClr val="808000"/>
    <a:srgbClr val="408000"/>
    <a:srgbClr val="108001"/>
    <a:srgbClr val="015068"/>
    <a:srgbClr val="0885AC"/>
    <a:srgbClr val="076F91"/>
    <a:srgbClr val="076E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1E4AEA4-8DFA-4A89-87EB-49C32662AFE0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933" autoAdjust="0"/>
    <p:restoredTop sz="83392" autoAdjust="0"/>
  </p:normalViewPr>
  <p:slideViewPr>
    <p:cSldViewPr snapToGrid="0">
      <p:cViewPr varScale="1">
        <p:scale>
          <a:sx n="34" d="100"/>
          <a:sy n="34" d="100"/>
        </p:scale>
        <p:origin x="372" y="20"/>
      </p:cViewPr>
      <p:guideLst>
        <p:guide orient="horz" pos="2880"/>
        <p:guide pos="5120"/>
      </p:guideLst>
    </p:cSldViewPr>
  </p:slideViewPr>
  <p:outlineViewPr>
    <p:cViewPr>
      <p:scale>
        <a:sx n="33" d="100"/>
        <a:sy n="33" d="100"/>
      </p:scale>
      <p:origin x="0" y="9078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47" d="100"/>
          <a:sy n="47" d="100"/>
        </p:scale>
        <p:origin x="696" y="5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handoutMaster" Target="handoutMasters/handoutMaster1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E60895-255A-1C4C-8A7B-48A6FCC47E92}" type="datetime1">
              <a:rPr lang="en-CA" smtClean="0">
                <a:latin typeface="Arial" panose="020B0604020202020204" pitchFamily="34" charset="0"/>
                <a:cs typeface="Arial" panose="020B0604020202020204" pitchFamily="34" charset="0"/>
              </a:rPr>
              <a:t>2015-09-04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62484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sz="900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248399" y="8685213"/>
            <a:ext cx="60801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80CB99-47E3-46F4-AAEB-3919FBEFC014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901638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2" name="Notes Placeholder 1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" name="Header Placeholder 9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071592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1219120" rtl="0" eaLnBrk="1" latinLnBrk="0" hangingPunct="1">
      <a:lnSpc>
        <a:spcPct val="90000"/>
      </a:lnSpc>
      <a:spcAft>
        <a:spcPts val="444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283968" indent="-141102" algn="l" defTabSz="1219120" rtl="0" eaLnBrk="1" latinLnBrk="0" hangingPunct="1">
      <a:lnSpc>
        <a:spcPct val="90000"/>
      </a:lnSpc>
      <a:spcAft>
        <a:spcPts val="444"/>
      </a:spcAft>
      <a:buFont typeface="Arial" pitchFamily="34" charset="0"/>
      <a:buChar char="•"/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437416" indent="-153449" algn="l" defTabSz="1219120" rtl="0" eaLnBrk="1" latinLnBrk="0" hangingPunct="1">
      <a:lnSpc>
        <a:spcPct val="90000"/>
      </a:lnSpc>
      <a:spcAft>
        <a:spcPts val="444"/>
      </a:spcAft>
      <a:buFont typeface="Arial" pitchFamily="34" charset="0"/>
      <a:buChar char="•"/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643779" indent="-195779" algn="l" defTabSz="1219120" rtl="0" eaLnBrk="1" latinLnBrk="0" hangingPunct="1">
      <a:lnSpc>
        <a:spcPct val="90000"/>
      </a:lnSpc>
      <a:spcAft>
        <a:spcPts val="444"/>
      </a:spcAft>
      <a:buFont typeface="Arial" pitchFamily="34" charset="0"/>
      <a:buChar char="•"/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820155" indent="-153449" algn="l" defTabSz="1219120" rtl="0" eaLnBrk="1" latinLnBrk="0" hangingPunct="1">
      <a:lnSpc>
        <a:spcPct val="90000"/>
      </a:lnSpc>
      <a:spcAft>
        <a:spcPts val="444"/>
      </a:spcAft>
      <a:buFont typeface="Arial" pitchFamily="34" charset="0"/>
      <a:buChar char="•"/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3047802" algn="l" defTabSz="121912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362" algn="l" defTabSz="121912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923" algn="l" defTabSz="121912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483" algn="l" defTabSz="121912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87777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pPr marL="0" marR="0" lvl="2" indent="0" algn="l" defTabSz="91436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This is the architecture</a:t>
            </a:r>
            <a:r>
              <a:rPr lang="en-US" baseline="0" dirty="0" smtClean="0"/>
              <a:t> </a:t>
            </a:r>
            <a:r>
              <a:rPr lang="en-US" dirty="0" smtClean="0"/>
              <a:t>you'll start</a:t>
            </a:r>
            <a:r>
              <a:rPr lang="en-US" baseline="0" dirty="0" smtClean="0"/>
              <a:t> using in a few minutes. </a:t>
            </a:r>
            <a:r>
              <a:rPr lang="en-US" sz="900" dirty="0" smtClean="0"/>
              <a:t>To ensure the smoothest setup experience, you'll be using a virtual workstation with all the necessary tools installed</a:t>
            </a:r>
            <a:r>
              <a:rPr lang="en-US" sz="900" baseline="0" dirty="0" smtClean="0"/>
              <a:t> </a:t>
            </a:r>
            <a:r>
              <a:rPr lang="en-US" dirty="0" smtClean="0"/>
              <a:t>so you can start using Chef right away.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64248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pPr marL="0" marR="0" indent="0" algn="l" defTabSz="91436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This is the architecture you'll be using later in this course</a:t>
            </a:r>
            <a:r>
              <a:rPr lang="en-US" baseline="0" dirty="0" smtClean="0"/>
              <a:t>. </a:t>
            </a:r>
            <a:r>
              <a:rPr lang="en-US" dirty="0" smtClean="0"/>
              <a:t>When using this architecture, the Chef tools</a:t>
            </a:r>
            <a:r>
              <a:rPr lang="en-US" baseline="0" dirty="0" smtClean="0"/>
              <a:t> will be installed on your laptop and you'll perform your configurations locally before pushing them to the Chef server and ultimately to the nodes you will be managing. </a:t>
            </a:r>
            <a:endParaRPr lang="en-US" dirty="0"/>
          </a:p>
          <a:p>
            <a:pPr marL="0" marR="0" indent="0" algn="l" defTabSz="91436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You will manage one Windows node and one Linux node. In this way, when you complete this course </a:t>
            </a:r>
            <a:r>
              <a:rPr lang="en-US" dirty="0" smtClean="0"/>
              <a:t>you will have a code repository </a:t>
            </a:r>
            <a:r>
              <a:rPr lang="en-US" baseline="0" dirty="0" smtClean="0"/>
              <a:t>on your laptop </a:t>
            </a:r>
            <a:r>
              <a:rPr lang="en-US" dirty="0" smtClean="0"/>
              <a:t>that can be used and modified to solve real business problems.</a:t>
            </a:r>
          </a:p>
          <a:p>
            <a:r>
              <a:rPr lang="en-US" baseline="0" dirty="0" smtClean="0"/>
              <a:t>We'll discuss the items in this architecture in more detail later in this class.</a:t>
            </a:r>
          </a:p>
          <a:p>
            <a:endParaRPr lang="en-US" baseline="0" dirty="0" smtClean="0"/>
          </a:p>
        </p:txBody>
      </p:sp>
    </p:spTree>
    <p:extLst>
      <p:ext uri="{BB962C8B-B14F-4D97-AF65-F5344CB8AC3E}">
        <p14:creationId xmlns:p14="http://schemas.microsoft.com/office/powerpoint/2010/main" val="3226966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1300" dirty="0" smtClean="0"/>
              <a:t>Around the end of Day 1, we will have an Install Fest.</a:t>
            </a:r>
          </a:p>
          <a:p>
            <a:endParaRPr lang="en-US" sz="1300" dirty="0" smtClean="0"/>
          </a:p>
          <a:p>
            <a:r>
              <a:rPr lang="en-US" sz="1300" dirty="0" smtClean="0"/>
              <a:t>During that time we will install all the necessary tools on your workstation (your laptop)  and troubleshoot any installation issues you may experience.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13033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You should use an </a:t>
            </a:r>
            <a:r>
              <a:rPr lang="en-US" dirty="0" err="1" smtClean="0"/>
              <a:t>ssh</a:t>
            </a:r>
            <a:r>
              <a:rPr lang="en-US" dirty="0" smtClean="0"/>
              <a:t> client like </a:t>
            </a:r>
            <a:r>
              <a:rPr lang="en-US" dirty="0" err="1" smtClean="0"/>
              <a:t>PuTTY</a:t>
            </a:r>
            <a:r>
              <a:rPr lang="en-US" dirty="0" smtClean="0"/>
              <a:t> to connect to the remote workstation that we</a:t>
            </a:r>
            <a:r>
              <a:rPr lang="en-US" baseline="0" dirty="0" smtClean="0"/>
              <a:t> assign to you. You'll need to </a:t>
            </a:r>
            <a:r>
              <a:rPr lang="en-US" baseline="0" dirty="0" err="1" smtClean="0"/>
              <a:t>ssh</a:t>
            </a:r>
            <a:r>
              <a:rPr lang="en-US" baseline="0" dirty="0" smtClean="0"/>
              <a:t> into your assigned workstation in order to issue Chef commands.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You can also use the </a:t>
            </a:r>
            <a:r>
              <a:rPr lang="en-US" baseline="0" dirty="0" err="1" smtClean="0"/>
              <a:t>ssh</a:t>
            </a:r>
            <a:r>
              <a:rPr lang="en-US" baseline="0" dirty="0" smtClean="0"/>
              <a:t> client to configure Chef recipes or you can use Sublime in remote mode if you are not comfortable using Linux editors like VIM (vi), </a:t>
            </a:r>
            <a:r>
              <a:rPr lang="en-US" baseline="0" dirty="0" err="1" smtClean="0"/>
              <a:t>Emacs</a:t>
            </a:r>
            <a:r>
              <a:rPr lang="en-US" baseline="0" dirty="0" smtClean="0"/>
              <a:t>, or Nano.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57879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61681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In this course, various slides and pages will be tagged with </a:t>
            </a:r>
            <a:r>
              <a:rPr lang="en-US" dirty="0" smtClean="0"/>
              <a:t>either </a:t>
            </a:r>
            <a:r>
              <a:rPr lang="en-US" dirty="0" smtClean="0"/>
              <a:t>Group Exercise (or GE), or Lab. This</a:t>
            </a:r>
            <a:r>
              <a:rPr lang="en-US" baseline="0" dirty="0" smtClean="0"/>
              <a:t> slide defines those tags.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82721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TBD: Add graphical examples...over three slides?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03239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8421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91340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Chef is not, in itself, a solution to your infrastructure problems.  Chef is an automation framework.  You bring the domain expertise about your</a:t>
            </a:r>
            <a:r>
              <a:rPr lang="en-US" baseline="0" dirty="0" smtClean="0"/>
              <a:t> </a:t>
            </a:r>
            <a:r>
              <a:rPr lang="en-US" dirty="0" smtClean="0"/>
              <a:t>own business and its problems.  Chef provides a platform for modeling solutions to those problems.  Our job in this class is to work together to teach you how to express solutions to your unique problems with Chef.  </a:t>
            </a:r>
          </a:p>
          <a:p>
            <a:endParaRPr lang="en-US" dirty="0"/>
          </a:p>
          <a:p>
            <a:r>
              <a:rPr lang="en-US" dirty="0" smtClean="0"/>
              <a:t>Together we get unicorns and rainbows, but we can't have one without the other.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2156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1226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20476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pPr marL="0" marR="0" indent="0" algn="l" defTabSz="91436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r>
              <a:rPr lang="en-US" sz="900" dirty="0" smtClean="0"/>
              <a:t>Chef can automate how you build, deploy, and manage your infrastructure. Your infrastructure becomes as </a:t>
            </a:r>
            <a:r>
              <a:rPr lang="en-US" sz="900" dirty="0" err="1" smtClean="0"/>
              <a:t>versionable</a:t>
            </a:r>
            <a:r>
              <a:rPr lang="en-US" sz="900" dirty="0" smtClean="0"/>
              <a:t>, testable, and repeatable as application code enabling you to automate the process of configuring, deploying and scaling servers and applications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0623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Chef is a large set of tools that are able to be used on multiple platforms and in numerous configurations. We will have time to only explore some of its most fundamental pieces.</a:t>
            </a:r>
          </a:p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endParaRPr lang="en-US" sz="1200" dirty="0" smtClean="0"/>
          </a:p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Learning Chef is like learning a language. You will reach fluency very fast but it will take practice until you become comfortable.</a:t>
            </a:r>
          </a:p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endParaRPr lang="en-US" sz="1200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60911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r>
              <a:rPr lang="en-US" sz="1200" b="1" dirty="0" smtClean="0"/>
              <a:t>Ask Me Anything</a:t>
            </a:r>
            <a:r>
              <a:rPr lang="en-US" sz="1200" dirty="0" smtClean="0"/>
              <a:t>: All of us are coming here with </a:t>
            </a:r>
            <a:r>
              <a:rPr lang="en-US" sz="1200" i="1" dirty="0" smtClean="0"/>
              <a:t>unique </a:t>
            </a:r>
            <a:r>
              <a:rPr lang="en-US" sz="1200" dirty="0" smtClean="0"/>
              <a:t>experiences and from </a:t>
            </a:r>
            <a:r>
              <a:rPr lang="en-US" sz="1200" i="1" dirty="0" smtClean="0"/>
              <a:t>unique </a:t>
            </a:r>
            <a:r>
              <a:rPr lang="en-US" sz="1200" dirty="0" smtClean="0"/>
              <a:t>teams that are using Chef in </a:t>
            </a:r>
            <a:r>
              <a:rPr lang="en-US" sz="1200" i="1" dirty="0" smtClean="0"/>
              <a:t>unique </a:t>
            </a:r>
            <a:r>
              <a:rPr lang="en-US" sz="1200" dirty="0" smtClean="0"/>
              <a:t>ways. It is important that we answer your questions and set you on the path to find more.</a:t>
            </a:r>
          </a:p>
          <a:p>
            <a:endParaRPr lang="en-US" sz="1200" dirty="0" smtClean="0"/>
          </a:p>
          <a:p>
            <a:r>
              <a:rPr lang="en-US" sz="1200" b="1" dirty="0" smtClean="0"/>
              <a:t>Break It</a:t>
            </a:r>
            <a:r>
              <a:rPr lang="en-US" sz="1200" dirty="0" smtClean="0"/>
              <a:t>: If everything works the first time go back and make some changes. Break it! It's rare that you have a safe space like this to explore. Sometimes its more important to know what something looks like when it does not work than when it does work.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69617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29899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3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4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5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6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7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8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9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gradFill>
          <a:gsLst>
            <a:gs pos="0">
              <a:schemeClr val="bg1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153684" y="322703"/>
            <a:ext cx="782233" cy="793251"/>
          </a:xfrm>
          <a:prstGeom prst="rect">
            <a:avLst/>
          </a:prstGeom>
        </p:spPr>
      </p:pic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8" name="Footer Placeholder 17"/>
          <p:cNvSpPr>
            <a:spLocks noGrp="1"/>
          </p:cNvSpPr>
          <p:nvPr>
            <p:ph type="ftr" sz="quarter" idx="10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1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Holder 6"/>
          <p:cNvSpPr txBox="1">
            <a:spLocks/>
          </p:cNvSpPr>
          <p:nvPr userDrawn="1"/>
        </p:nvSpPr>
        <p:spPr>
          <a:xfrm>
            <a:off x="10651999" y="11582401"/>
            <a:ext cx="321733" cy="656591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363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fld id="{81D60167-4931-47E6-BA6A-407CBD079E47}" type="slidenum">
              <a:rPr lang="en-US" sz="2133" smtClean="0"/>
              <a:pPr marL="33866"/>
              <a:t>‹#›</a:t>
            </a:fld>
            <a:endParaRPr lang="en-US" sz="2133" dirty="0"/>
          </a:p>
        </p:txBody>
      </p:sp>
      <p:sp>
        <p:nvSpPr>
          <p:cNvPr id="12" name="object 41"/>
          <p:cNvSpPr txBox="1">
            <a:spLocks/>
          </p:cNvSpPr>
          <p:nvPr userDrawn="1"/>
        </p:nvSpPr>
        <p:spPr>
          <a:xfrm>
            <a:off x="10430933" y="11582401"/>
            <a:ext cx="711200" cy="3282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2133" dirty="0" smtClean="0"/>
              <a:t>1-</a:t>
            </a:r>
            <a:endParaRPr lang="en-US" sz="2133" dirty="0"/>
          </a:p>
        </p:txBody>
      </p:sp>
      <p:sp>
        <p:nvSpPr>
          <p:cNvPr id="15" name="object 41"/>
          <p:cNvSpPr txBox="1">
            <a:spLocks/>
          </p:cNvSpPr>
          <p:nvPr userDrawn="1"/>
        </p:nvSpPr>
        <p:spPr>
          <a:xfrm>
            <a:off x="7766111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1-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677333" y="1856198"/>
            <a:ext cx="14898624" cy="5345953"/>
          </a:xfrm>
        </p:spPr>
        <p:txBody>
          <a:bodyPr>
            <a:noAutofit/>
          </a:bodyPr>
          <a:lstStyle>
            <a:lvl1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0108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 and Success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 userDrawn="1"/>
        </p:nvSpPr>
        <p:spPr bwMode="auto">
          <a:xfrm>
            <a:off x="0" y="0"/>
            <a:ext cx="8089379" cy="914400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612485" y="1358867"/>
            <a:ext cx="7310968" cy="7060000"/>
          </a:xfrm>
        </p:spPr>
        <p:txBody>
          <a:bodyPr lIns="91440" tIns="91440">
            <a:norm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8233833" y="1348277"/>
            <a:ext cx="7310968" cy="7069380"/>
          </a:xfrm>
        </p:spPr>
        <p:txBody>
          <a:bodyPr lIns="91440" tIns="91440">
            <a:norm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5601573" y="553756"/>
            <a:ext cx="1219200" cy="1219200"/>
          </a:xfrm>
          <a:prstGeom prst="rect">
            <a:avLst/>
          </a:prstGeom>
        </p:spPr>
        <p:txBody>
          <a:bodyPr vert="horz" wrap="none" lIns="121920" tIns="121920" rIns="121920" bIns="121920" rtlCol="0">
            <a:normAutofit/>
          </a:bodyPr>
          <a:lstStyle/>
          <a:p>
            <a:endParaRPr lang="en-US" sz="3200" dirty="0" smtClean="0"/>
          </a:p>
        </p:txBody>
      </p:sp>
      <p:sp>
        <p:nvSpPr>
          <p:cNvPr id="4" name="TextBox 3"/>
          <p:cNvSpPr txBox="1"/>
          <p:nvPr userDrawn="1"/>
        </p:nvSpPr>
        <p:spPr bwMode="white">
          <a:xfrm>
            <a:off x="8611016" y="529680"/>
            <a:ext cx="1219200" cy="1219200"/>
          </a:xfrm>
          <a:prstGeom prst="rect">
            <a:avLst/>
          </a:prstGeom>
        </p:spPr>
        <p:txBody>
          <a:bodyPr vert="horz" wrap="none" lIns="121920" tIns="121920" rIns="121920" bIns="121920" rtlCol="0">
            <a:normAutofit/>
          </a:bodyPr>
          <a:lstStyle/>
          <a:p>
            <a:endParaRPr lang="en-US" sz="3200" dirty="0" smtClean="0"/>
          </a:p>
        </p:txBody>
      </p:sp>
      <p:sp>
        <p:nvSpPr>
          <p:cNvPr id="12" name="Title 1"/>
          <p:cNvSpPr txBox="1">
            <a:spLocks/>
          </p:cNvSpPr>
          <p:nvPr userDrawn="1"/>
        </p:nvSpPr>
        <p:spPr bwMode="white">
          <a:xfrm>
            <a:off x="8236089" y="312660"/>
            <a:ext cx="7319275" cy="82757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>
            <a:lvl1pPr algn="ctr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1" kern="1200" cap="none" spc="0" baseline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sz="5867" dirty="0" smtClean="0"/>
              <a:t>Success</a:t>
            </a:r>
            <a:endParaRPr lang="en-US" sz="5867" dirty="0"/>
          </a:p>
        </p:txBody>
      </p:sp>
      <p:sp>
        <p:nvSpPr>
          <p:cNvPr id="13" name="Title 1"/>
          <p:cNvSpPr txBox="1">
            <a:spLocks/>
          </p:cNvSpPr>
          <p:nvPr userDrawn="1"/>
        </p:nvSpPr>
        <p:spPr bwMode="white">
          <a:xfrm>
            <a:off x="622767" y="312660"/>
            <a:ext cx="7319275" cy="82757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>
            <a:lvl1pPr algn="ctr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1" kern="1200" cap="none" spc="0" baseline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sz="5867" dirty="0" smtClean="0"/>
              <a:t>Problem</a:t>
            </a:r>
            <a:endParaRPr lang="en-US" sz="5867" dirty="0"/>
          </a:p>
        </p:txBody>
      </p:sp>
      <p:cxnSp>
        <p:nvCxnSpPr>
          <p:cNvPr id="17" name="Straight Connector 16"/>
          <p:cNvCxnSpPr/>
          <p:nvPr userDrawn="1"/>
        </p:nvCxnSpPr>
        <p:spPr>
          <a:xfrm flipV="1">
            <a:off x="617939" y="1171716"/>
            <a:ext cx="7310936" cy="9307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 flipV="1">
            <a:off x="8236403" y="1179742"/>
            <a:ext cx="7308365" cy="128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60729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 userDrawn="1"/>
        </p:nvSpPr>
        <p:spPr bwMode="auto">
          <a:xfrm>
            <a:off x="0" y="0"/>
            <a:ext cx="8089379" cy="914400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612485" y="1358867"/>
            <a:ext cx="7310968" cy="7060000"/>
          </a:xfrm>
        </p:spPr>
        <p:txBody>
          <a:bodyPr lIns="91440" tIns="91440">
            <a:norm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8233833" y="1348277"/>
            <a:ext cx="7310968" cy="7069380"/>
          </a:xfrm>
        </p:spPr>
        <p:txBody>
          <a:bodyPr lIns="91440" tIns="91440">
            <a:norm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5601573" y="553756"/>
            <a:ext cx="1219200" cy="1219200"/>
          </a:xfrm>
          <a:prstGeom prst="rect">
            <a:avLst/>
          </a:prstGeom>
        </p:spPr>
        <p:txBody>
          <a:bodyPr vert="horz" wrap="none" lIns="121920" tIns="121920" rIns="121920" bIns="121920" rtlCol="0">
            <a:normAutofit/>
          </a:bodyPr>
          <a:lstStyle/>
          <a:p>
            <a:endParaRPr lang="en-US" sz="3200" dirty="0" smtClean="0"/>
          </a:p>
        </p:txBody>
      </p:sp>
      <p:sp>
        <p:nvSpPr>
          <p:cNvPr id="4" name="TextBox 3"/>
          <p:cNvSpPr txBox="1"/>
          <p:nvPr userDrawn="1"/>
        </p:nvSpPr>
        <p:spPr bwMode="white">
          <a:xfrm>
            <a:off x="8611016" y="529680"/>
            <a:ext cx="1219200" cy="1219200"/>
          </a:xfrm>
          <a:prstGeom prst="rect">
            <a:avLst/>
          </a:prstGeom>
        </p:spPr>
        <p:txBody>
          <a:bodyPr vert="horz" wrap="none" lIns="121920" tIns="121920" rIns="121920" bIns="121920" rtlCol="0">
            <a:normAutofit/>
          </a:bodyPr>
          <a:lstStyle/>
          <a:p>
            <a:endParaRPr lang="en-US" sz="3200" dirty="0" smtClean="0"/>
          </a:p>
        </p:txBody>
      </p:sp>
      <p:cxnSp>
        <p:nvCxnSpPr>
          <p:cNvPr id="17" name="Straight Connector 16"/>
          <p:cNvCxnSpPr/>
          <p:nvPr userDrawn="1"/>
        </p:nvCxnSpPr>
        <p:spPr>
          <a:xfrm flipV="1">
            <a:off x="617939" y="1171716"/>
            <a:ext cx="7310936" cy="9307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 flipV="1">
            <a:off x="8236403" y="1179742"/>
            <a:ext cx="7308365" cy="128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593330" y="268017"/>
            <a:ext cx="7376583" cy="836083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5867" b="1" i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Pros</a:t>
            </a:r>
            <a:endParaRPr lang="en-US" dirty="0"/>
          </a:p>
        </p:txBody>
      </p:sp>
      <p:sp>
        <p:nvSpPr>
          <p:cNvPr id="19" name="Text Placeholder 14"/>
          <p:cNvSpPr>
            <a:spLocks noGrp="1"/>
          </p:cNvSpPr>
          <p:nvPr>
            <p:ph type="body" sz="quarter" idx="16" hasCustomPrompt="1"/>
          </p:nvPr>
        </p:nvSpPr>
        <p:spPr>
          <a:xfrm>
            <a:off x="8204722" y="259541"/>
            <a:ext cx="7376583" cy="836083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5867" b="1" i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Cons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97061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cu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9" name="TextBox 8"/>
          <p:cNvSpPr txBox="1"/>
          <p:nvPr userDrawn="1"/>
        </p:nvSpPr>
        <p:spPr bwMode="white">
          <a:xfrm>
            <a:off x="136959" y="488145"/>
            <a:ext cx="15028044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endParaRPr lang="en-US" sz="16933" b="0" cap="none" spc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chemeClr val="bg2">
                  <a:lumMod val="95000"/>
                  <a:alpha val="50000"/>
                </a:schemeClr>
              </a:solidFill>
              <a:effectLst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716438" y="318789"/>
            <a:ext cx="4174037" cy="3246473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Discussion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5071"/>
            <a:ext cx="10974132" cy="2544287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About what …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</p:spTree>
    <p:extLst>
      <p:ext uri="{BB962C8B-B14F-4D97-AF65-F5344CB8AC3E}">
        <p14:creationId xmlns:p14="http://schemas.microsoft.com/office/powerpoint/2010/main" val="2410197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cs Sit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1211227" y="1337150"/>
            <a:ext cx="14332405" cy="566391"/>
          </a:xfr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91440" tIns="0" bIns="0" anchor="ctr" anchorCtr="0">
            <a:normAutofit/>
          </a:bodyPr>
          <a:lstStyle>
            <a:lvl1pPr marL="0" indent="0">
              <a:buNone/>
              <a:defRPr sz="4267">
                <a:solidFill>
                  <a:srgbClr val="3E4346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https://</a:t>
            </a:r>
            <a:r>
              <a:rPr lang="en-US" dirty="0" err="1" smtClean="0"/>
              <a:t>docs.chef.io</a:t>
            </a:r>
            <a:r>
              <a:rPr lang="en-US" dirty="0" smtClean="0"/>
              <a:t>/chef/</a:t>
            </a:r>
            <a:r>
              <a:rPr lang="en-US" dirty="0" err="1" smtClean="0"/>
              <a:t>resources.html</a:t>
            </a:r>
            <a:endParaRPr lang="en-US" dirty="0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2"/>
          </p:nvPr>
        </p:nvSpPr>
        <p:spPr>
          <a:xfrm>
            <a:off x="1211096" y="2099733"/>
            <a:ext cx="14350936" cy="6334287"/>
          </a:xfrm>
        </p:spPr>
        <p:txBody>
          <a:bodyPr/>
          <a:lstStyle/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07721" y="304800"/>
            <a:ext cx="14337079" cy="827577"/>
          </a:xfrm>
        </p:spPr>
        <p:txBody>
          <a:bodyPr/>
          <a:lstStyle>
            <a:lvl1pPr>
              <a:defRPr sz="5867" baseline="0"/>
            </a:lvl1pPr>
          </a:lstStyle>
          <a:p>
            <a:r>
              <a:rPr lang="en-US" dirty="0" smtClean="0"/>
              <a:t>Documentation</a:t>
            </a:r>
            <a:endParaRPr lang="en-US" dirty="0"/>
          </a:p>
        </p:txBody>
      </p:sp>
      <p:sp>
        <p:nvSpPr>
          <p:cNvPr id="13" name="TextBox 12"/>
          <p:cNvSpPr txBox="1"/>
          <p:nvPr userDrawn="1"/>
        </p:nvSpPr>
        <p:spPr bwMode="white">
          <a:xfrm>
            <a:off x="11234895" y="-1165188"/>
            <a:ext cx="1219200" cy="1219200"/>
          </a:xfrm>
          <a:prstGeom prst="rect">
            <a:avLst/>
          </a:prstGeom>
        </p:spPr>
        <p:txBody>
          <a:bodyPr vert="horz" wrap="none" lIns="121920" tIns="121920" rIns="121920" bIns="121920" rtlCol="0">
            <a:normAutofit/>
          </a:bodyPr>
          <a:lstStyle/>
          <a:p>
            <a:endParaRPr lang="en-US" sz="3200" dirty="0" smtClean="0"/>
          </a:p>
        </p:txBody>
      </p:sp>
    </p:spTree>
    <p:extLst>
      <p:ext uri="{BB962C8B-B14F-4D97-AF65-F5344CB8AC3E}">
        <p14:creationId xmlns:p14="http://schemas.microsoft.com/office/powerpoint/2010/main" val="35351622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/>
            </a:lvl1pPr>
          </a:lstStyle>
          <a:p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4" y="1348277"/>
            <a:ext cx="14934884" cy="7064204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733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610834" y="2775887"/>
            <a:ext cx="14925911" cy="659007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621430" y="3444563"/>
            <a:ext cx="14925911" cy="626533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3575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UR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/>
            </a:lvl1pPr>
          </a:lstStyle>
          <a:p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4" y="1348277"/>
            <a:ext cx="14934884" cy="7064204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733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610834" y="2775887"/>
            <a:ext cx="14925911" cy="659007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621430" y="3444563"/>
            <a:ext cx="14925911" cy="626533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8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3669213" y="8518867"/>
            <a:ext cx="8917577" cy="52413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57609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 Righ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 baseline="0"/>
            </a:lvl1pPr>
          </a:lstStyle>
          <a:p>
            <a:r>
              <a:rPr lang="en-US" dirty="0" smtClean="0"/>
              <a:t>Code with Content Right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4" y="1348277"/>
            <a:ext cx="7310937" cy="7064204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733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8233833" y="1348277"/>
            <a:ext cx="7310968" cy="7060000"/>
          </a:xfrm>
        </p:spPr>
        <p:txBody>
          <a:bodyPr>
            <a:no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610835" y="2775887"/>
            <a:ext cx="7285940" cy="659007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621431" y="3444563"/>
            <a:ext cx="7285940" cy="626533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64649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 Right - UR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 baseline="0"/>
            </a:lvl1pPr>
          </a:lstStyle>
          <a:p>
            <a:r>
              <a:rPr lang="en-US" dirty="0" smtClean="0"/>
              <a:t>Code with Content Right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4" y="1348277"/>
            <a:ext cx="7310937" cy="7064204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733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8233833" y="1348277"/>
            <a:ext cx="7310968" cy="7060000"/>
          </a:xfrm>
        </p:spPr>
        <p:txBody>
          <a:bodyPr>
            <a:no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610835" y="2775887"/>
            <a:ext cx="7285940" cy="659007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621431" y="3444563"/>
            <a:ext cx="7285940" cy="626533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14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3669213" y="8518867"/>
            <a:ext cx="8917577" cy="52413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5792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 baseline="0"/>
            </a:lvl1pPr>
          </a:lstStyle>
          <a:p>
            <a:r>
              <a:rPr lang="en-US" dirty="0" smtClean="0"/>
              <a:t>Code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4" y="1348277"/>
            <a:ext cx="14934855" cy="3410817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733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09913" y="4999858"/>
            <a:ext cx="14934888" cy="3408420"/>
          </a:xfrm>
        </p:spPr>
        <p:txBody>
          <a:bodyPr>
            <a:no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610835" y="2775887"/>
            <a:ext cx="14925909" cy="659007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621431" y="3444563"/>
            <a:ext cx="14925909" cy="626533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08172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a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 userDrawn="1"/>
        </p:nvSpPr>
        <p:spPr bwMode="auto">
          <a:xfrm>
            <a:off x="0" y="0"/>
            <a:ext cx="16256000" cy="9144000"/>
          </a:xfrm>
          <a:prstGeom prst="rect">
            <a:avLst/>
          </a:prstGeom>
          <a:noFill/>
          <a:ln w="6350">
            <a:solidFill>
              <a:srgbClr val="CBCFD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pic>
        <p:nvPicPr>
          <p:cNvPr id="5" name="Picture 4" descr="C:\Users\sdelfante\Desktop\pic-chef-logo.png"/>
          <p:cNvPicPr/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9421" y="1807222"/>
            <a:ext cx="5048579" cy="496240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34681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tiv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Motivation</a:t>
            </a:r>
            <a:endParaRPr lang="en-US" dirty="0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12707286" y="1181819"/>
            <a:ext cx="2574428" cy="2616299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3" name="Isosceles Triangle 12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263670" y="610929"/>
            <a:ext cx="3162292" cy="3118372"/>
          </a:xfrm>
          <a:prstGeom prst="rect">
            <a:avLst/>
          </a:prstGeom>
        </p:spPr>
      </p:pic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Story</a:t>
            </a:r>
          </a:p>
        </p:txBody>
      </p:sp>
    </p:spTree>
    <p:extLst>
      <p:ext uri="{BB962C8B-B14F-4D97-AF65-F5344CB8AC3E}">
        <p14:creationId xmlns:p14="http://schemas.microsoft.com/office/powerpoint/2010/main" val="2974281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 bwMode="white">
          <a:xfrm>
            <a:off x="3013752" y="2496326"/>
            <a:ext cx="10972800" cy="1337551"/>
          </a:xfrm>
        </p:spPr>
        <p:txBody>
          <a:bodyPr wrap="square" lIns="91440" tIns="91440" rIns="91440" bIns="91440" anchor="ctr" anchorCtr="0">
            <a:no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 bwMode="white">
          <a:xfrm>
            <a:off x="3013752" y="3451138"/>
            <a:ext cx="10972800" cy="554062"/>
          </a:xfrm>
        </p:spPr>
        <p:txBody>
          <a:bodyPr wrap="square" lIns="91440" tIns="91440" rIns="91440" bIns="91440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667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0"/>
          </p:nvPr>
        </p:nvSpPr>
        <p:spPr bwMode="white">
          <a:xfrm>
            <a:off x="3013752" y="4187115"/>
            <a:ext cx="10972800" cy="512897"/>
          </a:xfrm>
        </p:spPr>
        <p:txBody>
          <a:bodyPr wrap="square" lIns="91440" tIns="91440" rIns="91440" bIns="91440">
            <a:spAutoFit/>
          </a:bodyPr>
          <a:lstStyle>
            <a:lvl1pPr marL="0" indent="0">
              <a:buNone/>
              <a:defRPr sz="2133" b="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309026" indent="0">
              <a:buNone/>
              <a:defRPr sz="2133" b="1"/>
            </a:lvl2pPr>
            <a:lvl3pPr marL="609585" indent="0">
              <a:buNone/>
              <a:defRPr sz="2133" b="1"/>
            </a:lvl3pPr>
            <a:lvl4pPr marL="840296" indent="0">
              <a:buNone/>
              <a:defRPr sz="2133" b="1"/>
            </a:lvl4pPr>
            <a:lvl5pPr marL="1068889" indent="0">
              <a:buNone/>
              <a:defRPr sz="2133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©2015 Chef Software Inc.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AC244-EF0F-45B5-99B7-04DF836D954E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0" y="0"/>
            <a:ext cx="16256000" cy="9144000"/>
          </a:xfrm>
          <a:prstGeom prst="rect">
            <a:avLst/>
          </a:prstGeom>
          <a:noFill/>
          <a:ln w="6350">
            <a:solidFill>
              <a:srgbClr val="CBCFD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75459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mmand - Loca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/>
            </a:lvl1pPr>
          </a:lstStyle>
          <a:p>
            <a:r>
              <a:rPr lang="en-US" dirty="0" smtClean="0"/>
              <a:t>Command Run - Workstation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1121104" y="2315962"/>
            <a:ext cx="14423693" cy="5849089"/>
          </a:xfrm>
          <a:solidFill>
            <a:schemeClr val="accent4">
              <a:lumMod val="50000"/>
            </a:schemeClr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>
                <a:solidFill>
                  <a:srgbClr val="FFFFFF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Three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Four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1121104" y="1337149"/>
            <a:ext cx="14422528" cy="729785"/>
          </a:xfrm>
          <a:solidFill>
            <a:schemeClr val="accent4">
              <a:lumMod val="50000"/>
            </a:schemeClr>
          </a:solidFill>
        </p:spPr>
        <p:txBody>
          <a:bodyPr lIns="91440" tIns="0" bIns="0"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sz="3733">
                <a:solidFill>
                  <a:schemeClr val="bg1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Enter Command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 bwMode="auto">
          <a:xfrm>
            <a:off x="1120567" y="3237375"/>
            <a:ext cx="14417959" cy="572765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45272" y="1433095"/>
            <a:ext cx="704149" cy="537891"/>
          </a:xfrm>
          <a:prstGeom prst="rect">
            <a:avLst/>
          </a:prstGeom>
        </p:spPr>
      </p:pic>
      <p:sp>
        <p:nvSpPr>
          <p:cNvPr id="11" name="TextBox 10"/>
          <p:cNvSpPr txBox="1"/>
          <p:nvPr userDrawn="1"/>
        </p:nvSpPr>
        <p:spPr bwMode="white">
          <a:xfrm>
            <a:off x="258033" y="2159725"/>
            <a:ext cx="677332" cy="6096000"/>
          </a:xfrm>
          <a:prstGeom prst="rect">
            <a:avLst/>
          </a:prstGeom>
        </p:spPr>
        <p:txBody>
          <a:bodyPr vert="horz" wrap="square" lIns="121920" tIns="121920" rIns="121920" bIns="121920" rtlCol="0" anchor="ctr">
            <a:normAutofit lnSpcReduction="10000"/>
          </a:bodyPr>
          <a:lstStyle/>
          <a:p>
            <a:pPr algn="ctr"/>
            <a:r>
              <a:rPr lang="en-US" sz="3733" b="0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Inconsolata"/>
                <a:cs typeface="Inconsolata"/>
              </a:rPr>
              <a:t>workstation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Footer Placeholder 17"/>
          <p:cNvSpPr>
            <a:spLocks noGrp="1"/>
          </p:cNvSpPr>
          <p:nvPr>
            <p:ph type="ftr" sz="quarter" idx="12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2" name="Slide Number Placeholder 18"/>
          <p:cNvSpPr>
            <a:spLocks noGrp="1"/>
          </p:cNvSpPr>
          <p:nvPr>
            <p:ph type="sldNum" sz="quarter" idx="13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object 41"/>
          <p:cNvSpPr txBox="1">
            <a:spLocks/>
          </p:cNvSpPr>
          <p:nvPr userDrawn="1"/>
        </p:nvSpPr>
        <p:spPr>
          <a:xfrm>
            <a:off x="7748693" y="868341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1-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91819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Problem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Story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398685" y="493869"/>
            <a:ext cx="3162292" cy="3162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086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7" name="TextBox 16"/>
          <p:cNvSpPr txBox="1"/>
          <p:nvPr userDrawn="1"/>
        </p:nvSpPr>
        <p:spPr bwMode="white">
          <a:xfrm>
            <a:off x="136961" y="488145"/>
            <a:ext cx="7134276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DOCS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Let's Check the Docs…</a:t>
            </a:r>
            <a:endParaRPr lang="en-US" dirty="0"/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3311897" y="7582905"/>
            <a:ext cx="1219200" cy="1219200"/>
          </a:xfrm>
          <a:prstGeom prst="rect">
            <a:avLst/>
          </a:prstGeom>
        </p:spPr>
        <p:txBody>
          <a:bodyPr vert="horz" wrap="none" lIns="121920" tIns="121920" rIns="121920" bIns="121920" rtlCol="0">
            <a:normAutofit/>
          </a:bodyPr>
          <a:lstStyle/>
          <a:p>
            <a:endParaRPr lang="en-US" sz="3200" dirty="0" smtClean="0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729067" y="839919"/>
            <a:ext cx="2613464" cy="2613464"/>
          </a:xfrm>
          <a:prstGeom prst="rect">
            <a:avLst/>
          </a:prstGeom>
        </p:spPr>
      </p:pic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An excerpt from the docs that someone has so lovingly written … regurgitated here in snappy bullet points or maybe an excerpt or a synopsis.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3669213" y="8518867"/>
            <a:ext cx="8917577" cy="52413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9799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3" name="TextBox 12"/>
          <p:cNvSpPr txBox="1"/>
          <p:nvPr userDrawn="1"/>
        </p:nvSpPr>
        <p:spPr bwMode="white">
          <a:xfrm>
            <a:off x="136961" y="488145"/>
            <a:ext cx="11554287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CONCEPT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Concept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12728595" y="1407399"/>
            <a:ext cx="2574428" cy="2378453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6" name="Isosceles Triangle 15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258345" y="955744"/>
            <a:ext cx="3478521" cy="2802144"/>
          </a:xfrm>
          <a:prstGeom prst="rect">
            <a:avLst/>
          </a:prstGeom>
        </p:spPr>
      </p:pic>
      <p:sp>
        <p:nvSpPr>
          <p:cNvPr id="14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3669213" y="8518867"/>
            <a:ext cx="8917577" cy="52413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360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  - Objec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36961" y="488145"/>
            <a:ext cx="7134276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LAB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Lab Title</a:t>
            </a:r>
            <a:endParaRPr lang="en-US" dirty="0"/>
          </a:p>
        </p:txBody>
      </p:sp>
      <p:sp>
        <p:nvSpPr>
          <p:cNvPr id="19" name="TextBox 18"/>
          <p:cNvSpPr txBox="1"/>
          <p:nvPr userDrawn="1"/>
        </p:nvSpPr>
        <p:spPr bwMode="white">
          <a:xfrm>
            <a:off x="2925924" y="5316750"/>
            <a:ext cx="11018907" cy="1631135"/>
          </a:xfrm>
          <a:prstGeom prst="rect">
            <a:avLst/>
          </a:prstGeom>
        </p:spPr>
        <p:txBody>
          <a:bodyPr vert="horz" wrap="square" lIns="121920" tIns="121920" rIns="121920" bIns="121920" rtlCol="0">
            <a:normAutofit/>
          </a:bodyPr>
          <a:lstStyle/>
          <a:p>
            <a:endParaRPr lang="en-US" sz="3200" dirty="0" smtClean="0"/>
          </a:p>
        </p:txBody>
      </p:sp>
      <p:sp>
        <p:nvSpPr>
          <p:cNvPr id="25" name="TextBox 24"/>
          <p:cNvSpPr txBox="1"/>
          <p:nvPr userDrawn="1"/>
        </p:nvSpPr>
        <p:spPr bwMode="white">
          <a:xfrm>
            <a:off x="2228684" y="5129978"/>
            <a:ext cx="11778401" cy="784439"/>
          </a:xfrm>
          <a:prstGeom prst="rect">
            <a:avLst/>
          </a:prstGeom>
        </p:spPr>
        <p:txBody>
          <a:bodyPr vert="horz" wrap="square" lIns="121920" tIns="121920" rIns="121920" bIns="121920" rtlCol="0">
            <a:normAutofit/>
          </a:bodyPr>
          <a:lstStyle/>
          <a:p>
            <a:r>
              <a:rPr lang="en-US" sz="3200" b="1" dirty="0" smtClean="0"/>
              <a:t>OBJECTIVE:</a:t>
            </a:r>
            <a:endParaRPr lang="en-US" sz="3200" b="1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3012273" y="5989430"/>
            <a:ext cx="11318532" cy="1854956"/>
          </a:xfrm>
        </p:spPr>
        <p:txBody>
          <a:bodyPr>
            <a:normAutofit/>
          </a:bodyPr>
          <a:lstStyle>
            <a:lvl1pPr marL="0" indent="0">
              <a:buFont typeface="+mj-lt"/>
              <a:buNone/>
              <a:defRPr sz="2400" baseline="0"/>
            </a:lvl1pPr>
          </a:lstStyle>
          <a:p>
            <a:pPr lvl="0"/>
            <a:r>
              <a:rPr lang="en-US" dirty="0" smtClean="0"/>
              <a:t>A concrete list of steps to accomplish.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One</a:t>
            </a:r>
          </a:p>
          <a:p>
            <a:pPr lvl="0"/>
            <a:r>
              <a:rPr lang="en-US" dirty="0" smtClean="0"/>
              <a:t>Two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1" hasCustomPrompt="1"/>
          </p:nvPr>
        </p:nvSpPr>
        <p:spPr>
          <a:xfrm>
            <a:off x="3017561" y="3462898"/>
            <a:ext cx="11319040" cy="1528233"/>
          </a:xfrm>
        </p:spPr>
        <p:txBody>
          <a:bodyPr anchor="ctr">
            <a:normAutofit/>
          </a:bodyPr>
          <a:lstStyle>
            <a:lvl1pPr marL="121917" indent="0">
              <a:spcBef>
                <a:spcPts val="800"/>
              </a:spcBef>
              <a:buNone/>
              <a:defRPr sz="3733" i="1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Should I use a leading question that gives an overview of the lab?</a:t>
            </a:r>
            <a:endParaRPr lang="en-US" dirty="0"/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771610" y="551454"/>
            <a:ext cx="3118372" cy="3162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754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36961" y="488145"/>
            <a:ext cx="7134276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LAB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Lab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771610" y="551454"/>
            <a:ext cx="3118372" cy="3162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558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rci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36961" y="488146"/>
            <a:ext cx="12824551" cy="154052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0666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1">
                    <a:lumMod val="65000"/>
                    <a:alpha val="50000"/>
                  </a:schemeClr>
                </a:solidFill>
                <a:effectLst/>
              </a:rPr>
              <a:t>EXERCISE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Exercise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429190" y="482873"/>
            <a:ext cx="3162292" cy="3162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5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sion Contr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36961" y="488145"/>
            <a:ext cx="12824551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COMMIT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Commit Your Work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  <a:latin typeface="Inconsolata"/>
                <a:cs typeface="Inconsolata"/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 smtClean="0"/>
              <a:t>git</a:t>
            </a:r>
            <a:r>
              <a:rPr lang="en-US" dirty="0" smtClean="0"/>
              <a:t> add .</a:t>
            </a:r>
          </a:p>
          <a:p>
            <a:r>
              <a:rPr lang="en-US" dirty="0" err="1" smtClean="0"/>
              <a:t>git</a:t>
            </a:r>
            <a:r>
              <a:rPr lang="en-US" dirty="0" smtClean="0"/>
              <a:t> commit -m "message"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170632" y="298921"/>
            <a:ext cx="2608891" cy="3478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716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white">
          <a:xfrm>
            <a:off x="609600" y="304800"/>
            <a:ext cx="14935200" cy="829056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r>
              <a:rPr lang="en-CA" dirty="0" smtClean="0"/>
              <a:t>Title Text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white">
          <a:xfrm>
            <a:off x="609601" y="1524000"/>
            <a:ext cx="14938964" cy="7010400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384800" y="8475134"/>
            <a:ext cx="54864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/>
              <a:t>©2015 Chef Software Inc.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80800" y="8475134"/>
            <a:ext cx="36576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3AC244-EF0F-45B5-99B7-04DF836D954E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42979" y="8178791"/>
            <a:ext cx="950463" cy="1039591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 bwMode="auto">
          <a:xfrm>
            <a:off x="0" y="0"/>
            <a:ext cx="16256000" cy="9144000"/>
          </a:xfrm>
          <a:prstGeom prst="rect">
            <a:avLst/>
          </a:prstGeom>
          <a:noFill/>
          <a:ln w="3175">
            <a:solidFill>
              <a:srgbClr val="CBCFD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254862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9" r:id="rId1"/>
    <p:sldLayoutId id="2147483775" r:id="rId2"/>
    <p:sldLayoutId id="2147483783" r:id="rId3"/>
    <p:sldLayoutId id="2147483777" r:id="rId4"/>
    <p:sldLayoutId id="2147483772" r:id="rId5"/>
    <p:sldLayoutId id="2147483781" r:id="rId6"/>
    <p:sldLayoutId id="2147483768" r:id="rId7"/>
    <p:sldLayoutId id="2147483782" r:id="rId8"/>
    <p:sldLayoutId id="2147483785" r:id="rId9"/>
    <p:sldLayoutId id="2147483770" r:id="rId10"/>
    <p:sldLayoutId id="2147483774" r:id="rId11"/>
    <p:sldLayoutId id="2147483771" r:id="rId12"/>
    <p:sldLayoutId id="2147483776" r:id="rId13"/>
    <p:sldLayoutId id="2147483764" r:id="rId14"/>
    <p:sldLayoutId id="2147483780" r:id="rId15"/>
    <p:sldLayoutId id="2147483766" r:id="rId16"/>
    <p:sldLayoutId id="2147483779" r:id="rId17"/>
    <p:sldLayoutId id="2147483767" r:id="rId18"/>
    <p:sldLayoutId id="2147483723" r:id="rId19"/>
    <p:sldLayoutId id="2147483790" r:id="rId20"/>
    <p:sldLayoutId id="2147483791" r:id="rId2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dt="0"/>
  <p:txStyles>
    <p:titleStyle>
      <a:lvl1pPr algn="l" defTabSz="1219120" rtl="0" eaLnBrk="1" latinLnBrk="0" hangingPunct="1">
        <a:lnSpc>
          <a:spcPct val="90000"/>
        </a:lnSpc>
        <a:spcBef>
          <a:spcPct val="0"/>
        </a:spcBef>
        <a:buNone/>
        <a:defRPr lang="en-US" sz="5867" b="1" kern="1200" cap="none" spc="0" baseline="0" dirty="0" smtClean="0">
          <a:ln w="3175">
            <a:noFill/>
          </a:ln>
          <a:solidFill>
            <a:schemeClr val="accent1"/>
          </a:solidFill>
          <a:effectLst/>
          <a:latin typeface="+mj-lt"/>
          <a:ea typeface="+mn-ea"/>
          <a:cs typeface="Arial" charset="0"/>
        </a:defRPr>
      </a:lvl1pPr>
    </p:titleStyle>
    <p:bodyStyle>
      <a:lvl1pPr marL="0" indent="0" algn="l" defTabSz="1219120" rtl="0" eaLnBrk="1" latinLnBrk="0" hangingPunct="1">
        <a:lnSpc>
          <a:spcPct val="100000"/>
        </a:lnSpc>
        <a:spcBef>
          <a:spcPts val="800"/>
        </a:spcBef>
        <a:buSzPct val="90000"/>
        <a:buFont typeface="Arial" pitchFamily="34" charset="0"/>
        <a:buNone/>
        <a:defRPr sz="4267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1pPr>
      <a:lvl2pPr marL="309026" indent="0" algn="l" defTabSz="1219120" rtl="0" eaLnBrk="1" latinLnBrk="0" hangingPunct="1">
        <a:lnSpc>
          <a:spcPct val="100000"/>
        </a:lnSpc>
        <a:spcBef>
          <a:spcPts val="800"/>
        </a:spcBef>
        <a:buSzPct val="90000"/>
        <a:buFont typeface="Arial" pitchFamily="34" charset="0"/>
        <a:buNone/>
        <a:defRPr sz="3733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2pPr>
      <a:lvl3pPr marL="609585" indent="0" algn="l" defTabSz="1219120" rtl="0" eaLnBrk="1" latinLnBrk="0" hangingPunct="1">
        <a:lnSpc>
          <a:spcPct val="100000"/>
        </a:lnSpc>
        <a:spcBef>
          <a:spcPts val="800"/>
        </a:spcBef>
        <a:buSzPct val="90000"/>
        <a:buFont typeface="Arial" pitchFamily="34" charset="0"/>
        <a:buNone/>
        <a:defRPr sz="32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3pPr>
      <a:lvl4pPr marL="840296" indent="0" algn="l" defTabSz="1219120" rtl="0" eaLnBrk="1" latinLnBrk="0" hangingPunct="1">
        <a:lnSpc>
          <a:spcPct val="100000"/>
        </a:lnSpc>
        <a:spcBef>
          <a:spcPts val="800"/>
        </a:spcBef>
        <a:buSzPct val="90000"/>
        <a:buFont typeface="Arial" pitchFamily="34" charset="0"/>
        <a:buNone/>
        <a:defRPr sz="2667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4pPr>
      <a:lvl5pPr marL="1068889" indent="0" algn="l" defTabSz="1219120" rtl="0" eaLnBrk="1" latinLnBrk="0" hangingPunct="1">
        <a:lnSpc>
          <a:spcPct val="100000"/>
        </a:lnSpc>
        <a:spcBef>
          <a:spcPts val="800"/>
        </a:spcBef>
        <a:buSzPct val="90000"/>
        <a:buFont typeface="Arial" pitchFamily="34" charset="0"/>
        <a:buNone/>
        <a:defRPr sz="24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5pPr>
      <a:lvl6pPr marL="3352582" indent="-304780" algn="l" defTabSz="121912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142" indent="-304780" algn="l" defTabSz="121912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703" indent="-304780" algn="l" defTabSz="121912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264" indent="-304780" algn="l" defTabSz="121912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61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20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681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42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02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362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923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483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5120" userDrawn="1">
          <p15:clr>
            <a:srgbClr val="F26B43"/>
          </p15:clr>
        </p15:guide>
        <p15:guide id="2" orient="horz" pos="2880" userDrawn="1">
          <p15:clr>
            <a:srgbClr val="F26B43"/>
          </p15:clr>
        </p15:guide>
        <p15:guide id="3" orient="horz" pos="384" userDrawn="1">
          <p15:clr>
            <a:srgbClr val="F26B43"/>
          </p15:clr>
        </p15:guide>
        <p15:guide id="4" orient="horz" pos="5376" userDrawn="1">
          <p15:clr>
            <a:srgbClr val="F26B43"/>
          </p15:clr>
        </p15:guide>
        <p15:guide id="5" pos="427" userDrawn="1">
          <p15:clr>
            <a:srgbClr val="F26B43"/>
          </p15:clr>
        </p15:guide>
        <p15:guide id="6" pos="9813" userDrawn="1">
          <p15:clr>
            <a:srgbClr val="F26B43"/>
          </p15:clr>
        </p15:guide>
        <p15:guide id="7" orient="horz" pos="1152" userDrawn="1">
          <p15:clr>
            <a:srgbClr val="F26B43"/>
          </p15:clr>
        </p15:guide>
        <p15:guide id="8" orient="horz" pos="4768" userDrawn="1">
          <p15:clr>
            <a:srgbClr val="F26B43"/>
          </p15:clr>
        </p15:guide>
        <p15:guide id="9" orient="horz" pos="153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em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auto"/>
        <p:txBody>
          <a:bodyPr/>
          <a:lstStyle/>
          <a:p>
            <a:r>
              <a:rPr lang="en-US" dirty="0" smtClean="0"/>
              <a:t>Chef Essentials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auto"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324400" y="8594297"/>
            <a:ext cx="5681953" cy="430887"/>
          </a:xfrm>
        </p:spPr>
        <p:txBody>
          <a:bodyPr/>
          <a:lstStyle/>
          <a:p>
            <a:pPr algn="l"/>
            <a:r>
              <a:rPr lang="en-US" sz="1600" dirty="0">
                <a:solidFill>
                  <a:srgbClr val="7D868C"/>
                </a:solidFill>
              </a:rPr>
              <a:t>©2015 Chef Software Inc.</a:t>
            </a:r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6281086" y="8573333"/>
            <a:ext cx="3693831" cy="430887"/>
          </a:xfrm>
        </p:spPr>
        <p:txBody>
          <a:bodyPr/>
          <a:lstStyle/>
          <a:p>
            <a:pPr algn="ctr"/>
            <a:r>
              <a:rPr lang="en-US" sz="1600" dirty="0">
                <a:solidFill>
                  <a:srgbClr val="7D868C"/>
                </a:solidFill>
              </a:rPr>
              <a:t>Course </a:t>
            </a:r>
            <a:r>
              <a:rPr lang="en-US" sz="1600" dirty="0" smtClean="0">
                <a:solidFill>
                  <a:srgbClr val="7D868C"/>
                </a:solidFill>
              </a:rPr>
              <a:t>v0.9</a:t>
            </a:r>
            <a:endParaRPr lang="en-US" sz="1600" dirty="0">
              <a:solidFill>
                <a:srgbClr val="7D868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8458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 Lab System Architecture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1">
              <a:lnSpc>
                <a:spcPct val="150000"/>
              </a:lnSpc>
            </a:pPr>
            <a:r>
              <a:rPr lang="en-US" dirty="0" smtClean="0"/>
              <a:t>Architecture 1</a:t>
            </a:r>
          </a:p>
          <a:p>
            <a:pPr lvl="1">
              <a:lnSpc>
                <a:spcPct val="150000"/>
              </a:lnSpc>
            </a:pPr>
            <a:endParaRPr lang="en-US" dirty="0"/>
          </a:p>
          <a:p>
            <a:pPr lvl="1">
              <a:lnSpc>
                <a:spcPct val="150000"/>
              </a:lnSpc>
            </a:pPr>
            <a:endParaRPr lang="en-US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9597" y="5987609"/>
            <a:ext cx="1709443" cy="1251312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>
            <a:off x="7559041" y="3979727"/>
            <a:ext cx="1486329" cy="1688484"/>
          </a:xfrm>
          <a:prstGeom prst="straightConnector1">
            <a:avLst/>
          </a:prstGeom>
          <a:ln>
            <a:solidFill>
              <a:schemeClr val="accent1"/>
            </a:solidFill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2"/>
          <p:cNvSpPr txBox="1">
            <a:spLocks/>
          </p:cNvSpPr>
          <p:nvPr/>
        </p:nvSpPr>
        <p:spPr bwMode="white">
          <a:xfrm>
            <a:off x="4962358" y="7410036"/>
            <a:ext cx="3678991" cy="685571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>
            <a:lvl1pPr marL="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31775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30238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01687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667" dirty="0"/>
              <a:t>Your Laptop</a:t>
            </a:r>
          </a:p>
          <a:p>
            <a:endParaRPr lang="en-US" sz="2667" dirty="0"/>
          </a:p>
          <a:p>
            <a:endParaRPr lang="en-US" sz="4267" dirty="0"/>
          </a:p>
          <a:p>
            <a:endParaRPr lang="en-US" sz="4267" dirty="0"/>
          </a:p>
        </p:txBody>
      </p:sp>
      <p:sp>
        <p:nvSpPr>
          <p:cNvPr id="12" name="Text Placeholder 2"/>
          <p:cNvSpPr txBox="1">
            <a:spLocks/>
          </p:cNvSpPr>
          <p:nvPr/>
        </p:nvSpPr>
        <p:spPr bwMode="white">
          <a:xfrm>
            <a:off x="9137832" y="4144980"/>
            <a:ext cx="3593473" cy="1842629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>
            <a:lvl1pPr marL="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31775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30238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01687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667" dirty="0"/>
              <a:t>Virtual Workstation</a:t>
            </a:r>
          </a:p>
          <a:p>
            <a:pPr algn="ctr"/>
            <a:r>
              <a:rPr lang="en-US" sz="2667" dirty="0"/>
              <a:t>Preconfigured with Chef tools</a:t>
            </a:r>
          </a:p>
          <a:p>
            <a:endParaRPr lang="en-US" sz="2667" dirty="0"/>
          </a:p>
          <a:p>
            <a:endParaRPr lang="en-US" sz="2667" dirty="0"/>
          </a:p>
          <a:p>
            <a:endParaRPr lang="en-US" sz="4267" dirty="0"/>
          </a:p>
          <a:p>
            <a:endParaRPr lang="en-US" sz="4267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7831" y="2073655"/>
            <a:ext cx="2151627" cy="2294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555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 Lab System Architecture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1">
              <a:lnSpc>
                <a:spcPct val="150000"/>
              </a:lnSpc>
            </a:pPr>
            <a:r>
              <a:rPr lang="en-US" dirty="0" smtClean="0"/>
              <a:t>Architecture 2</a:t>
            </a:r>
          </a:p>
          <a:p>
            <a:pPr lvl="1">
              <a:lnSpc>
                <a:spcPct val="150000"/>
              </a:lnSpc>
            </a:pPr>
            <a:endParaRPr lang="en-US" dirty="0"/>
          </a:p>
          <a:p>
            <a:pPr lvl="1">
              <a:lnSpc>
                <a:spcPct val="150000"/>
              </a:lnSpc>
            </a:pPr>
            <a:endParaRPr lang="en-US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9597" y="5987609"/>
            <a:ext cx="1709443" cy="1251312"/>
          </a:xfrm>
          <a:prstGeom prst="rect">
            <a:avLst/>
          </a:prstGeom>
        </p:spPr>
      </p:pic>
      <p:sp>
        <p:nvSpPr>
          <p:cNvPr id="14" name="Text Placeholder 2"/>
          <p:cNvSpPr txBox="1">
            <a:spLocks/>
          </p:cNvSpPr>
          <p:nvPr/>
        </p:nvSpPr>
        <p:spPr bwMode="white">
          <a:xfrm>
            <a:off x="9137831" y="4144981"/>
            <a:ext cx="2198204" cy="520772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>
            <a:lvl1pPr marL="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31775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30238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01687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667" dirty="0"/>
              <a:t>Chef Server</a:t>
            </a:r>
          </a:p>
          <a:p>
            <a:endParaRPr lang="en-US" sz="2667" dirty="0"/>
          </a:p>
          <a:p>
            <a:endParaRPr lang="en-US" sz="2667" dirty="0"/>
          </a:p>
          <a:p>
            <a:endParaRPr lang="en-US" sz="4267" dirty="0"/>
          </a:p>
          <a:p>
            <a:endParaRPr lang="en-US" sz="4267" dirty="0"/>
          </a:p>
        </p:txBody>
      </p:sp>
      <p:sp>
        <p:nvSpPr>
          <p:cNvPr id="15" name="Text Placeholder 2"/>
          <p:cNvSpPr txBox="1">
            <a:spLocks/>
          </p:cNvSpPr>
          <p:nvPr/>
        </p:nvSpPr>
        <p:spPr bwMode="white">
          <a:xfrm>
            <a:off x="5605217" y="7398210"/>
            <a:ext cx="2198204" cy="654303"/>
          </a:xfrm>
          <a:prstGeom prst="rect">
            <a:avLst/>
          </a:prstGeom>
        </p:spPr>
        <p:txBody>
          <a:bodyPr vert="horz" wrap="square" lIns="0" tIns="0" rIns="0" bIns="0" rtlCol="0">
            <a:normAutofit fontScale="92500" lnSpcReduction="20000"/>
          </a:bodyPr>
          <a:lstStyle>
            <a:lvl1pPr marL="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31775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30238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01687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667" dirty="0"/>
              <a:t>Your Local Workstation</a:t>
            </a:r>
          </a:p>
          <a:p>
            <a:endParaRPr lang="en-US" sz="2667" dirty="0"/>
          </a:p>
          <a:p>
            <a:endParaRPr lang="en-US" sz="2667" dirty="0"/>
          </a:p>
          <a:p>
            <a:endParaRPr lang="en-US" sz="4267" dirty="0"/>
          </a:p>
          <a:p>
            <a:endParaRPr lang="en-US" sz="4267" dirty="0"/>
          </a:p>
        </p:txBody>
      </p:sp>
      <p:sp>
        <p:nvSpPr>
          <p:cNvPr id="18" name="Text Placeholder 2"/>
          <p:cNvSpPr txBox="1">
            <a:spLocks/>
          </p:cNvSpPr>
          <p:nvPr/>
        </p:nvSpPr>
        <p:spPr bwMode="white">
          <a:xfrm>
            <a:off x="13045961" y="7531741"/>
            <a:ext cx="2198204" cy="520772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>
            <a:lvl1pPr marL="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31775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30238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01687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667" dirty="0"/>
              <a:t>Nodes</a:t>
            </a:r>
          </a:p>
          <a:p>
            <a:endParaRPr lang="en-US" sz="2667" dirty="0"/>
          </a:p>
          <a:p>
            <a:endParaRPr lang="en-US" sz="2667" dirty="0"/>
          </a:p>
          <a:p>
            <a:endParaRPr lang="en-US" sz="4267" dirty="0"/>
          </a:p>
          <a:p>
            <a:endParaRPr lang="en-US" sz="4267" dirty="0"/>
          </a:p>
        </p:txBody>
      </p:sp>
      <p:grpSp>
        <p:nvGrpSpPr>
          <p:cNvPr id="19" name="Group 18"/>
          <p:cNvGrpSpPr/>
          <p:nvPr/>
        </p:nvGrpSpPr>
        <p:grpSpPr>
          <a:xfrm>
            <a:off x="13258380" y="5429028"/>
            <a:ext cx="1366969" cy="1899513"/>
            <a:chOff x="9289520" y="4376570"/>
            <a:chExt cx="1025227" cy="1424635"/>
          </a:xfrm>
        </p:grpSpPr>
        <p:pic>
          <p:nvPicPr>
            <p:cNvPr id="20" name="Picture 6" descr="http://images.clipartpanda.com/server-clipart-1313181674_Clipart_Free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89520" y="4376570"/>
              <a:ext cx="720427" cy="11198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6" descr="http://images.clipartpanda.com/server-clipart-1313181674_Clipart_Free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41920" y="4528970"/>
              <a:ext cx="720427" cy="11198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6" descr="http://images.clipartpanda.com/server-clipart-1313181674_Clipart_Free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94320" y="4681370"/>
              <a:ext cx="720427" cy="11198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24" name="Straight Arrow Connector 23"/>
          <p:cNvCxnSpPr/>
          <p:nvPr/>
        </p:nvCxnSpPr>
        <p:spPr>
          <a:xfrm flipV="1">
            <a:off x="7280366" y="3789591"/>
            <a:ext cx="1832521" cy="219802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11125749" y="3675018"/>
            <a:ext cx="2132631" cy="1754009"/>
          </a:xfrm>
          <a:prstGeom prst="straightConnector1">
            <a:avLst/>
          </a:prstGeom>
          <a:ln>
            <a:solidFill>
              <a:schemeClr val="accent1"/>
            </a:solidFill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8" name="Picture 2" descr="http://www.clipartpal.com/_thumbs/pd/computer/hardware/server_1234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2454" y="2123696"/>
            <a:ext cx="1806973" cy="1825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5346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Getting a Workstation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324400" y="1917158"/>
            <a:ext cx="7402280" cy="2304985"/>
          </a:xfrm>
        </p:spPr>
        <p:txBody>
          <a:bodyPr/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r>
              <a:rPr lang="en-US" sz="3733" dirty="0"/>
              <a:t>Around the end of Day 1, we will have an Install </a:t>
            </a:r>
            <a:r>
              <a:rPr lang="en-US" sz="3733" dirty="0" smtClean="0"/>
              <a:t>Fest.</a:t>
            </a:r>
            <a:endParaRPr lang="en-US" sz="3733" dirty="0"/>
          </a:p>
        </p:txBody>
      </p:sp>
      <p:grpSp>
        <p:nvGrpSpPr>
          <p:cNvPr id="7" name="Group 6"/>
          <p:cNvGrpSpPr/>
          <p:nvPr/>
        </p:nvGrpSpPr>
        <p:grpSpPr>
          <a:xfrm>
            <a:off x="6006353" y="1556426"/>
            <a:ext cx="10399714" cy="6304572"/>
            <a:chOff x="1650309" y="1451349"/>
            <a:chExt cx="11224227" cy="6804413"/>
          </a:xfrm>
        </p:grpSpPr>
        <p:pic>
          <p:nvPicPr>
            <p:cNvPr id="8" name="Picture 7" descr="Laptop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418294" y="6054071"/>
              <a:ext cx="3310476" cy="2192831"/>
            </a:xfrm>
            <a:prstGeom prst="rect">
              <a:avLst/>
            </a:prstGeom>
          </p:spPr>
        </p:pic>
        <p:pic>
          <p:nvPicPr>
            <p:cNvPr id="9" name="Picture 8" descr="Laptop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2309" y="6062931"/>
              <a:ext cx="3310476" cy="2192831"/>
            </a:xfrm>
            <a:prstGeom prst="rect">
              <a:avLst/>
            </a:prstGeom>
          </p:spPr>
        </p:pic>
        <p:pic>
          <p:nvPicPr>
            <p:cNvPr id="10" name="Picture 9" descr="Laptop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9564060" y="5518676"/>
              <a:ext cx="3310476" cy="2192831"/>
            </a:xfrm>
            <a:prstGeom prst="rect">
              <a:avLst/>
            </a:prstGeom>
          </p:spPr>
        </p:pic>
        <p:pic>
          <p:nvPicPr>
            <p:cNvPr id="11" name="Picture 10" descr="Laptop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50309" y="5991162"/>
              <a:ext cx="3310476" cy="2192831"/>
            </a:xfrm>
            <a:prstGeom prst="rect">
              <a:avLst/>
            </a:prstGeom>
          </p:spPr>
        </p:pic>
        <p:sp>
          <p:nvSpPr>
            <p:cNvPr id="12" name="Cloud 11"/>
            <p:cNvSpPr/>
            <p:nvPr/>
          </p:nvSpPr>
          <p:spPr bwMode="auto">
            <a:xfrm>
              <a:off x="3931073" y="1451349"/>
              <a:ext cx="6289719" cy="3144589"/>
            </a:xfrm>
            <a:prstGeom prst="cloud">
              <a:avLst/>
            </a:prstGeom>
            <a:ln>
              <a:headEnd type="none" w="med" len="med"/>
              <a:tailEnd type="none" w="med" len="med"/>
            </a:ln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cxnSp>
          <p:nvCxnSpPr>
            <p:cNvPr id="13" name="Curved Connector 12"/>
            <p:cNvCxnSpPr/>
            <p:nvPr/>
          </p:nvCxnSpPr>
          <p:spPr>
            <a:xfrm rot="5400000">
              <a:off x="3235703" y="4021559"/>
              <a:ext cx="3245597" cy="2136699"/>
            </a:xfrm>
            <a:prstGeom prst="curvedConnector3">
              <a:avLst>
                <a:gd name="adj1" fmla="val 50000"/>
              </a:avLst>
            </a:prstGeom>
            <a:ln w="127000" cmpd="sng">
              <a:solidFill>
                <a:schemeClr val="bg1">
                  <a:lumMod val="50000"/>
                </a:schemeClr>
              </a:solidFill>
              <a:headEnd type="none"/>
              <a:tailEnd type="triangle" w="med" len="sm"/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urved Connector 13"/>
            <p:cNvCxnSpPr/>
            <p:nvPr/>
          </p:nvCxnSpPr>
          <p:spPr>
            <a:xfrm rot="5400000">
              <a:off x="5060137" y="4797484"/>
              <a:ext cx="3144585" cy="685420"/>
            </a:xfrm>
            <a:prstGeom prst="curvedConnector3">
              <a:avLst>
                <a:gd name="adj1" fmla="val 50000"/>
              </a:avLst>
            </a:prstGeom>
            <a:ln w="127000" cmpd="sng">
              <a:solidFill>
                <a:schemeClr val="bg1">
                  <a:lumMod val="50000"/>
                </a:schemeClr>
              </a:solidFill>
              <a:tailEnd type="triangle" w="med" len="sm"/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urved Connector 14"/>
            <p:cNvCxnSpPr/>
            <p:nvPr/>
          </p:nvCxnSpPr>
          <p:spPr>
            <a:xfrm rot="16200000" flipH="1">
              <a:off x="6299912" y="4686625"/>
              <a:ext cx="3014998" cy="1019442"/>
            </a:xfrm>
            <a:prstGeom prst="curvedConnector3">
              <a:avLst>
                <a:gd name="adj1" fmla="val 50000"/>
              </a:avLst>
            </a:prstGeom>
            <a:ln w="127000" cmpd="sng">
              <a:solidFill>
                <a:schemeClr val="bg1">
                  <a:lumMod val="50000"/>
                </a:schemeClr>
              </a:solidFill>
              <a:tailEnd type="triangle" w="med" len="sm"/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urved Connector 15"/>
            <p:cNvCxnSpPr/>
            <p:nvPr/>
          </p:nvCxnSpPr>
          <p:spPr>
            <a:xfrm rot="16200000" flipH="1">
              <a:off x="7872334" y="3658526"/>
              <a:ext cx="2914213" cy="2329803"/>
            </a:xfrm>
            <a:prstGeom prst="curvedConnector3">
              <a:avLst>
                <a:gd name="adj1" fmla="val 50000"/>
              </a:avLst>
            </a:prstGeom>
            <a:ln w="127000" cmpd="sng">
              <a:solidFill>
                <a:schemeClr val="bg1">
                  <a:lumMod val="50000"/>
                </a:schemeClr>
              </a:solidFill>
              <a:tailEnd type="triangle" w="med" len="sm"/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Picture 17" descr="Server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31564" y="2341672"/>
              <a:ext cx="1669695" cy="1669695"/>
            </a:xfrm>
            <a:prstGeom prst="rect">
              <a:avLst/>
            </a:prstGeom>
          </p:spPr>
        </p:pic>
        <p:pic>
          <p:nvPicPr>
            <p:cNvPr id="19" name="Picture 18" descr="Server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12091" y="2211865"/>
              <a:ext cx="1669695" cy="1669695"/>
            </a:xfrm>
            <a:prstGeom prst="rect">
              <a:avLst/>
            </a:prstGeom>
          </p:spPr>
        </p:pic>
        <p:pic>
          <p:nvPicPr>
            <p:cNvPr id="20" name="Picture 19" descr="Server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28136" y="2079623"/>
              <a:ext cx="1669695" cy="16696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99524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0F0F0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SSH Into the Remote Workstation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1121104" y="2315962"/>
            <a:ext cx="14423693" cy="557588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</a:t>
            </a:r>
            <a:r>
              <a:rPr lang="en-US" dirty="0" err="1" smtClean="0"/>
              <a:t>ssh</a:t>
            </a:r>
            <a:r>
              <a:rPr lang="en-US" dirty="0" smtClean="0"/>
              <a:t> ADDRESS -l chef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8337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0F0F0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Getting a Workstation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r>
              <a:rPr lang="en-US" sz="3733" dirty="0"/>
              <a:t>The chef user has been granted password-less </a:t>
            </a:r>
            <a:r>
              <a:rPr lang="en-US" sz="3733" dirty="0" err="1"/>
              <a:t>sudoers</a:t>
            </a:r>
            <a:r>
              <a:rPr lang="en-US" sz="3733" dirty="0"/>
              <a:t> access </a:t>
            </a:r>
            <a:r>
              <a:rPr lang="en-US" sz="3733" dirty="0" smtClean="0"/>
              <a:t>.</a:t>
            </a:r>
            <a:endParaRPr lang="en-US" sz="3733" dirty="0"/>
          </a:p>
          <a:p>
            <a:endParaRPr lang="en-US" sz="3733" dirty="0"/>
          </a:p>
          <a:p>
            <a:r>
              <a:rPr lang="en-US" sz="3733" dirty="0"/>
              <a:t>The following software is installed on the remote workstation:</a:t>
            </a:r>
          </a:p>
          <a:p>
            <a:pPr marL="766214" lvl="1" indent="-457189">
              <a:buFont typeface="Arial" panose="020B0604020202020204" pitchFamily="34" charset="0"/>
              <a:buChar char="•"/>
            </a:pPr>
            <a:r>
              <a:rPr lang="de-DE" sz="3200" dirty="0"/>
              <a:t>Chef DK</a:t>
            </a:r>
          </a:p>
          <a:p>
            <a:pPr marL="766214" lvl="1" indent="-457189">
              <a:buFont typeface="Arial" panose="020B0604020202020204" pitchFamily="34" charset="0"/>
              <a:buChar char="•"/>
            </a:pPr>
            <a:r>
              <a:rPr lang="de-DE" sz="3200" dirty="0"/>
              <a:t>Docker</a:t>
            </a:r>
          </a:p>
          <a:p>
            <a:pPr marL="766214" lvl="1" indent="-457189">
              <a:buFont typeface="Arial" panose="020B0604020202020204" pitchFamily="34" charset="0"/>
              <a:buChar char="•"/>
            </a:pPr>
            <a:r>
              <a:rPr lang="de-DE" sz="3200" dirty="0"/>
              <a:t>kitchen-docker gem</a:t>
            </a:r>
          </a:p>
          <a:p>
            <a:pPr lvl="1"/>
            <a:endParaRPr lang="de-DE" sz="3200" dirty="0"/>
          </a:p>
          <a:p>
            <a:pPr lvl="1"/>
            <a:endParaRPr lang="en-US" sz="3200" dirty="0"/>
          </a:p>
          <a:p>
            <a:endParaRPr lang="en-US" sz="3733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2896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0F0F0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Hands-on Legend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677333" y="1881809"/>
            <a:ext cx="14898624" cy="5320342"/>
          </a:xfrm>
        </p:spPr>
        <p:txBody>
          <a:bodyPr/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3733" dirty="0" smtClean="0"/>
              <a:t>GE </a:t>
            </a:r>
            <a:r>
              <a:rPr lang="en-US" sz="3733" dirty="0" smtClean="0"/>
              <a:t>or Group Exercise: All participants and the instructor do this task together with the instructor often leading the way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endParaRPr lang="en-US" sz="3733" dirty="0" smtClean="0"/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3733" dirty="0" smtClean="0"/>
              <a:t>Lab: You perform this task on your own</a:t>
            </a:r>
            <a:endParaRPr lang="en-US" sz="3733" dirty="0"/>
          </a:p>
          <a:p>
            <a:endParaRPr lang="en-US" sz="3733" dirty="0"/>
          </a:p>
          <a:p>
            <a:endParaRPr lang="en-US" sz="3733" dirty="0" smtClean="0"/>
          </a:p>
          <a:p>
            <a:endParaRPr lang="en-US" sz="3733" dirty="0"/>
          </a:p>
          <a:p>
            <a:endParaRPr lang="en-US" sz="3733" dirty="0" smtClean="0"/>
          </a:p>
          <a:p>
            <a:endParaRPr lang="de-DE" sz="3200" dirty="0"/>
          </a:p>
          <a:p>
            <a:pPr lvl="1"/>
            <a:endParaRPr lang="de-DE" sz="3200" dirty="0"/>
          </a:p>
          <a:p>
            <a:pPr lvl="1"/>
            <a:endParaRPr lang="en-US" sz="3200" dirty="0"/>
          </a:p>
          <a:p>
            <a:endParaRPr lang="en-US" sz="3733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4267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0F0F0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Icons - </a:t>
            </a:r>
            <a:r>
              <a:rPr lang="en-US" dirty="0" err="1" smtClean="0"/>
              <a:t>tbd</a:t>
            </a:r>
            <a:endParaRPr lang="en-US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©2015 Chef Software Inc.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dirty="0"/>
              <a:t>Icon </a:t>
            </a:r>
            <a:r>
              <a:rPr lang="en-US" dirty="0" smtClean="0"/>
              <a:t>(or VW) for </a:t>
            </a:r>
            <a:r>
              <a:rPr lang="en-US" dirty="0"/>
              <a:t>a task performed on a </a:t>
            </a:r>
            <a:r>
              <a:rPr lang="en-US" dirty="0" smtClean="0"/>
              <a:t>virtual workstation</a:t>
            </a:r>
            <a:endParaRPr lang="en-US" dirty="0"/>
          </a:p>
          <a:p>
            <a:pPr marL="571500" indent="-571500">
              <a:buFont typeface="Wingdings" panose="05000000000000000000" pitchFamily="2" charset="2"/>
              <a:buChar char="Ø"/>
            </a:pPr>
            <a:endParaRPr lang="en-US" dirty="0" smtClean="0"/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dirty="0"/>
              <a:t>Icon </a:t>
            </a:r>
            <a:r>
              <a:rPr lang="en-US" dirty="0" smtClean="0"/>
              <a:t>(or WS) </a:t>
            </a:r>
            <a:r>
              <a:rPr lang="en-US" dirty="0"/>
              <a:t>for a task performed on a your local </a:t>
            </a:r>
            <a:r>
              <a:rPr lang="en-US" dirty="0" smtClean="0"/>
              <a:t>workstation/laptop</a:t>
            </a:r>
            <a:endParaRPr lang="en-US" dirty="0"/>
          </a:p>
          <a:p>
            <a:pPr marL="571500" indent="-571500">
              <a:buFont typeface="Wingdings" panose="05000000000000000000" pitchFamily="2" charset="2"/>
              <a:buChar char="Ø"/>
            </a:pPr>
            <a:endParaRPr lang="en-US" dirty="0" smtClean="0"/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dirty="0" smtClean="0"/>
              <a:t>Icon (or RN) for a task performed on a remote node</a:t>
            </a:r>
            <a:br>
              <a:rPr lang="en-US" dirty="0" smtClean="0"/>
            </a:b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de-DE" dirty="0" smtClean="0"/>
          </a:p>
          <a:p>
            <a:pPr lvl="1"/>
            <a:endParaRPr lang="de-DE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5125" y="7386602"/>
            <a:ext cx="704149" cy="53789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4371" y="7478058"/>
            <a:ext cx="557822" cy="354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132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4294967295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>
                <a:solidFill>
                  <a:srgbClr val="7D868C"/>
                </a:solidFill>
              </a:rPr>
              <a:t>©2015 Chef Software Inc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81753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0F0F0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Introduce Yourselves</a:t>
            </a:r>
            <a:endParaRPr lang="en-US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©2015 Chef Software Inc.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1"/>
            <a:r>
              <a:rPr lang="en-US" smtClean="0"/>
              <a:t>Name</a:t>
            </a:r>
          </a:p>
          <a:p>
            <a:pPr lvl="1"/>
            <a:r>
              <a:rPr lang="en-US" smtClean="0"/>
              <a:t>Current job role</a:t>
            </a:r>
          </a:p>
          <a:p>
            <a:pPr lvl="1"/>
            <a:r>
              <a:rPr lang="en-US" smtClean="0"/>
              <a:t>Previous job roles/background</a:t>
            </a:r>
          </a:p>
          <a:p>
            <a:pPr lvl="1"/>
            <a:r>
              <a:rPr lang="en-US" smtClean="0"/>
              <a:t>Experience with Chef and/or config management</a:t>
            </a:r>
          </a:p>
          <a:p>
            <a:pPr lvl="1"/>
            <a:r>
              <a:rPr lang="en-US" smtClean="0"/>
              <a:t>Favorite Text Editor</a:t>
            </a:r>
          </a:p>
          <a:p>
            <a:pPr lvl="1"/>
            <a:r>
              <a:rPr lang="en-US" smtClean="0"/>
              <a:t>Windows or Linux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7671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0F0F0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Expectations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1"/>
            <a:r>
              <a:rPr lang="en-US" dirty="0"/>
              <a:t>You will leave this </a:t>
            </a:r>
            <a:r>
              <a:rPr lang="en-US" dirty="0" smtClean="0"/>
              <a:t>class with </a:t>
            </a:r>
            <a:r>
              <a:rPr lang="en-US" dirty="0"/>
              <a:t>a basic </a:t>
            </a:r>
            <a:r>
              <a:rPr lang="en-US" dirty="0" smtClean="0"/>
              <a:t>understanding </a:t>
            </a:r>
            <a:r>
              <a:rPr lang="en-US" dirty="0"/>
              <a:t>of Chef's core components, </a:t>
            </a:r>
            <a:r>
              <a:rPr lang="en-US" dirty="0" smtClean="0"/>
              <a:t>architecture</a:t>
            </a:r>
            <a:r>
              <a:rPr lang="en-US" dirty="0"/>
              <a:t>, commonly used tools, and basic troubleshooting </a:t>
            </a:r>
            <a:r>
              <a:rPr lang="en-US" dirty="0" smtClean="0"/>
              <a:t>methods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You bring with you your own domain expertise and problems. Chef is a framework for solving those problems. Our job is to teach you how to express solutions to your problems with Chef</a:t>
            </a:r>
            <a:r>
              <a:rPr lang="en-US" dirty="0" smtClean="0"/>
              <a:t>.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6116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0F0F0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Course Objectives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677333" y="1396503"/>
            <a:ext cx="14898624" cy="6018636"/>
          </a:xfrm>
        </p:spPr>
        <p:txBody>
          <a:bodyPr/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1"/>
            <a:r>
              <a:rPr lang="en-US" dirty="0" smtClean="0"/>
              <a:t>After completing this course, you should be able to:</a:t>
            </a:r>
          </a:p>
          <a:p>
            <a:pPr marL="918610" lvl="1" indent="-609585">
              <a:buFont typeface="Wingdings" panose="05000000000000000000" pitchFamily="2" charset="2"/>
              <a:buChar char="Ø"/>
            </a:pPr>
            <a:r>
              <a:rPr lang="en-US" dirty="0" smtClean="0"/>
              <a:t>Use Chef Resources to define the state of your system</a:t>
            </a:r>
          </a:p>
          <a:p>
            <a:pPr marL="918610" lvl="1" indent="-609585">
              <a:buFont typeface="Wingdings" panose="05000000000000000000" pitchFamily="2" charset="2"/>
              <a:buChar char="Ø"/>
            </a:pPr>
            <a:r>
              <a:rPr lang="en-US" dirty="0" smtClean="0"/>
              <a:t>Write and use Chef recipes and cookbooks</a:t>
            </a:r>
          </a:p>
          <a:p>
            <a:pPr marL="918610" lvl="1" indent="-609585">
              <a:buFont typeface="Wingdings" panose="05000000000000000000" pitchFamily="2" charset="2"/>
              <a:buChar char="Ø"/>
            </a:pPr>
            <a:r>
              <a:rPr lang="en-US" dirty="0" smtClean="0"/>
              <a:t>Automate testing of cookbooks</a:t>
            </a:r>
          </a:p>
          <a:p>
            <a:pPr marL="918610" lvl="1" indent="-609585">
              <a:buFont typeface="Wingdings" panose="05000000000000000000" pitchFamily="2" charset="2"/>
              <a:buChar char="Ø"/>
            </a:pPr>
            <a:r>
              <a:rPr lang="en-US" dirty="0" smtClean="0"/>
              <a:t>Manage multiple nodes with Chef Server</a:t>
            </a:r>
          </a:p>
          <a:p>
            <a:pPr marL="918610" lvl="1" indent="-609585">
              <a:buFont typeface="Wingdings" panose="05000000000000000000" pitchFamily="2" charset="2"/>
              <a:buChar char="Ø"/>
            </a:pPr>
            <a:r>
              <a:rPr lang="en-US" dirty="0" smtClean="0"/>
              <a:t>Create Organizations</a:t>
            </a:r>
          </a:p>
          <a:p>
            <a:pPr marL="918610" lvl="1" indent="-609585">
              <a:buFont typeface="Wingdings" panose="05000000000000000000" pitchFamily="2" charset="2"/>
              <a:buChar char="Ø"/>
            </a:pPr>
            <a:r>
              <a:rPr lang="en-US" dirty="0" smtClean="0"/>
              <a:t>Bootstrap a node</a:t>
            </a:r>
          </a:p>
          <a:p>
            <a:pPr marL="918610" lvl="1" indent="-609585">
              <a:buFont typeface="Wingdings" panose="05000000000000000000" pitchFamily="2" charset="2"/>
              <a:buChar char="Ø"/>
            </a:pPr>
            <a:r>
              <a:rPr lang="en-US" dirty="0" smtClean="0"/>
              <a:t>Assign Roles to nodes</a:t>
            </a:r>
          </a:p>
          <a:p>
            <a:pPr marL="918610" lvl="1" indent="-609585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918610" lvl="1" indent="-609585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918610" lvl="1" indent="-609585">
              <a:buFont typeface="Arial" panose="020B0604020202020204" pitchFamily="34" charset="0"/>
              <a:buChar char="•"/>
            </a:pPr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411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0F0F0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612485" y="2429796"/>
            <a:ext cx="7310968" cy="7060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31775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30238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01687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733" dirty="0"/>
              <a:t>Getting a Workstation</a:t>
            </a:r>
          </a:p>
          <a:p>
            <a:r>
              <a:rPr lang="en-US" sz="3733" dirty="0"/>
              <a:t>Using Resources</a:t>
            </a:r>
          </a:p>
          <a:p>
            <a:r>
              <a:rPr lang="en-US" sz="3733" dirty="0"/>
              <a:t>Building Cookbooks</a:t>
            </a:r>
          </a:p>
          <a:p>
            <a:r>
              <a:rPr lang="en-US" sz="3733" dirty="0"/>
              <a:t>Applying multiple recipes</a:t>
            </a:r>
          </a:p>
          <a:p>
            <a:r>
              <a:rPr lang="en-US" sz="3733" dirty="0"/>
              <a:t>Testing with Test Kitchen</a:t>
            </a:r>
          </a:p>
          <a:p>
            <a:r>
              <a:rPr lang="en-US" sz="3733" dirty="0"/>
              <a:t>Node Attributes</a:t>
            </a:r>
          </a:p>
          <a:p>
            <a:r>
              <a:rPr lang="en-US" sz="3733" dirty="0"/>
              <a:t>Templates</a:t>
            </a:r>
          </a:p>
          <a:p>
            <a:r>
              <a:rPr lang="en-US" sz="3733" dirty="0"/>
              <a:t>Workstation Setup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white">
          <a:xfrm>
            <a:off x="8233833" y="2419206"/>
            <a:ext cx="7310968" cy="7069380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>
            <a:lvl1pPr marL="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ct val="90000"/>
              <a:buFont typeface="Arial" pitchFamily="34" charset="0"/>
              <a:buNone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31775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ct val="90000"/>
              <a:buFont typeface="Arial" pitchFamily="34" charset="0"/>
              <a:buNone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30238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ct val="90000"/>
              <a:buFont typeface="Arial" pitchFamily="34" charset="0"/>
              <a:buNone/>
              <a:defRPr sz="2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01687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ct val="90000"/>
              <a:buFont typeface="Arial" pitchFamily="34" charset="0"/>
              <a:buNone/>
              <a:defRPr sz="1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733" dirty="0"/>
              <a:t>Connecting </a:t>
            </a:r>
            <a:r>
              <a:rPr lang="en-US" sz="3733" dirty="0" smtClean="0"/>
              <a:t>to </a:t>
            </a:r>
            <a:r>
              <a:rPr lang="en-US" sz="3733" dirty="0"/>
              <a:t>Chef Server</a:t>
            </a:r>
          </a:p>
          <a:p>
            <a:r>
              <a:rPr lang="en-US" sz="3733" dirty="0"/>
              <a:t>Managing Multiple Nodes</a:t>
            </a:r>
          </a:p>
          <a:p>
            <a:r>
              <a:rPr lang="en-US" sz="3733" dirty="0"/>
              <a:t>Community Cookbooks</a:t>
            </a:r>
          </a:p>
          <a:p>
            <a:r>
              <a:rPr lang="en-US" sz="3733" dirty="0"/>
              <a:t>Roles</a:t>
            </a:r>
          </a:p>
          <a:p>
            <a:r>
              <a:rPr lang="en-US" sz="3733" dirty="0"/>
              <a:t>Search</a:t>
            </a:r>
          </a:p>
          <a:p>
            <a:r>
              <a:rPr lang="en-US" sz="3733" dirty="0"/>
              <a:t>Environments</a:t>
            </a:r>
          </a:p>
          <a:p>
            <a:endParaRPr lang="en-US" sz="3733" dirty="0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617939" y="1979028"/>
            <a:ext cx="7310936" cy="9307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8236403" y="1987054"/>
            <a:ext cx="7308365" cy="128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3"/>
          <p:cNvSpPr>
            <a:spLocks noGrp="1"/>
          </p:cNvSpPr>
          <p:nvPr>
            <p:ph type="body" sz="quarter" idx="4294967295"/>
          </p:nvPr>
        </p:nvSpPr>
        <p:spPr>
          <a:xfrm>
            <a:off x="593330" y="1207148"/>
            <a:ext cx="7376583" cy="83608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 smtClean="0"/>
              <a:t>Day 1</a:t>
            </a:r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8204722" y="1198672"/>
            <a:ext cx="7376583" cy="83608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 smtClean="0"/>
              <a:t>Day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944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0F0F0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677333" y="1856198"/>
            <a:ext cx="14332007" cy="5345953"/>
          </a:xfrm>
        </p:spPr>
        <p:txBody>
          <a:bodyPr/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r>
              <a:rPr lang="en-US" sz="3200" dirty="0"/>
              <a:t>Chef can automate how you build, deploy, and manage your </a:t>
            </a:r>
            <a:r>
              <a:rPr lang="en-US" sz="3200" dirty="0" smtClean="0"/>
              <a:t>infrastructure.</a:t>
            </a:r>
            <a:endParaRPr lang="en-US" sz="3200" dirty="0"/>
          </a:p>
          <a:p>
            <a:endParaRPr lang="en-US" sz="3200" dirty="0"/>
          </a:p>
          <a:p>
            <a:r>
              <a:rPr lang="en-US" sz="3200" dirty="0"/>
              <a:t>Chef can integrate with cloud-based platforms such as Rackspace and Amazon Elastic Compute Cloud to automatically provision and configure new </a:t>
            </a:r>
            <a:r>
              <a:rPr lang="en-US" sz="3200" dirty="0" smtClean="0"/>
              <a:t>machines.</a:t>
            </a:r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r>
              <a:rPr lang="en-US" sz="3200" dirty="0"/>
              <a:t>TBD – Need some graphics or other media to help explain this?</a:t>
            </a:r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0444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0F0F0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r>
              <a:rPr lang="en-US" sz="3733" dirty="0"/>
              <a:t>Chef is a large set of tools that are able to be used on multiple platforms and in numerous configurations. </a:t>
            </a:r>
            <a:endParaRPr lang="en-US" sz="3733" dirty="0" smtClean="0"/>
          </a:p>
          <a:p>
            <a:endParaRPr lang="en-US" sz="3733" dirty="0"/>
          </a:p>
          <a:p>
            <a:r>
              <a:rPr lang="en-US" sz="3733" dirty="0"/>
              <a:t>Learning Chef is like learning a language. You will reach fluency very fast but it will take practice until you become comfortable.</a:t>
            </a:r>
          </a:p>
          <a:p>
            <a:pPr algn="ctr"/>
            <a:endParaRPr lang="en-US" sz="3733" b="1" dirty="0"/>
          </a:p>
          <a:p>
            <a:pPr algn="ctr"/>
            <a:r>
              <a:rPr lang="en-US" sz="3733" b="1" dirty="0" smtClean="0"/>
              <a:t>A great way </a:t>
            </a:r>
            <a:r>
              <a:rPr lang="en-US" sz="3733" b="1" dirty="0"/>
              <a:t>to learn Chef is to use Chef</a:t>
            </a:r>
          </a:p>
          <a:p>
            <a:endParaRPr lang="en-US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3277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0F0F0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 Fundamentals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r>
              <a:rPr lang="en-US" sz="3733" b="1" dirty="0"/>
              <a:t>Ask Me Anything</a:t>
            </a:r>
            <a:r>
              <a:rPr lang="en-US" sz="3733" dirty="0"/>
              <a:t>: </a:t>
            </a:r>
            <a:r>
              <a:rPr lang="en-US" sz="3733" dirty="0" smtClean="0"/>
              <a:t>It </a:t>
            </a:r>
            <a:r>
              <a:rPr lang="en-US" sz="3733" dirty="0"/>
              <a:t>is important that we answer your questions and set you on the path to find more.</a:t>
            </a:r>
          </a:p>
          <a:p>
            <a:endParaRPr lang="en-US" sz="3733" dirty="0"/>
          </a:p>
          <a:p>
            <a:r>
              <a:rPr lang="en-US" sz="3733" b="1" dirty="0"/>
              <a:t>Break It</a:t>
            </a:r>
            <a:r>
              <a:rPr lang="en-US" sz="3733" dirty="0"/>
              <a:t>: If everything works the first time go back and make some changes. Break it! </a:t>
            </a:r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4026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0F0F0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 Lab System Architecture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1">
              <a:lnSpc>
                <a:spcPct val="150000"/>
              </a:lnSpc>
            </a:pPr>
            <a:r>
              <a:rPr lang="en-US" dirty="0" smtClean="0"/>
              <a:t>In this course you will use two different architectures:</a:t>
            </a:r>
          </a:p>
          <a:p>
            <a:pPr marL="1219170" lvl="2" indent="-609585">
              <a:buFont typeface="+mj-lt"/>
              <a:buAutoNum type="arabicPeriod"/>
            </a:pPr>
            <a:r>
              <a:rPr lang="en-US" dirty="0" smtClean="0"/>
              <a:t>Initially, you'll use a virtual workstation so you can start using Chef right away.</a:t>
            </a:r>
          </a:p>
          <a:p>
            <a:pPr marL="1219170" lvl="2" indent="-609585">
              <a:buFont typeface="+mj-lt"/>
              <a:buAutoNum type="arabicPeriod"/>
            </a:pPr>
            <a:r>
              <a:rPr lang="en-US" dirty="0" smtClean="0"/>
              <a:t>Later, you'll use a common production type of architecture that includes a Chef Server.</a:t>
            </a:r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8825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hefDk3.2Template">
  <a:themeElements>
    <a:clrScheme name="Custom 9">
      <a:dk1>
        <a:srgbClr val="3E4346"/>
      </a:dk1>
      <a:lt1>
        <a:srgbClr val="FFFFFF"/>
      </a:lt1>
      <a:dk2>
        <a:srgbClr val="000000"/>
      </a:dk2>
      <a:lt2>
        <a:srgbClr val="FFFFFF"/>
      </a:lt2>
      <a:accent1>
        <a:srgbClr val="F18B21"/>
      </a:accent1>
      <a:accent2>
        <a:srgbClr val="435464"/>
      </a:accent2>
      <a:accent3>
        <a:srgbClr val="7D868C"/>
      </a:accent3>
      <a:accent4>
        <a:srgbClr val="6BB2E2"/>
      </a:accent4>
      <a:accent5>
        <a:srgbClr val="5AB7B2"/>
      </a:accent5>
      <a:accent6>
        <a:srgbClr val="FDB714"/>
      </a:accent6>
      <a:hlink>
        <a:srgbClr val="6BB2E2"/>
      </a:hlink>
      <a:folHlink>
        <a:srgbClr val="FDB714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a:style>
    </a:spDef>
    <a:lnDef>
      <a:spPr>
        <a:ln>
          <a:solidFill>
            <a:schemeClr val="accent4"/>
          </a:solidFill>
        </a:ln>
      </a:spPr>
      <a:bodyPr/>
      <a:lstStyle/>
      <a:style>
        <a:lnRef idx="3">
          <a:schemeClr val="accent1"/>
        </a:lnRef>
        <a:fillRef idx="0">
          <a:schemeClr val="accent1"/>
        </a:fillRef>
        <a:effectRef idx="2">
          <a:schemeClr val="accent1"/>
        </a:effectRef>
        <a:fontRef idx="minor">
          <a:schemeClr val="tx1"/>
        </a:fontRef>
      </a:style>
    </a:lnDef>
    <a:txDef>
      <a:spPr bwMode="white"/>
      <a:bodyPr vert="horz" wrap="square" lIns="91440" tIns="91440" rIns="91440" bIns="91440" rtlCol="0">
        <a:normAutofit/>
      </a:bodyPr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Chef-TemplateComps_v09-16x9-Light.potx" id="{078CEFDB-FA7A-4E36-9964-13EF367585CB}" vid="{8B87B0F3-7308-43D5-8388-E1B49EA0265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2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3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4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5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6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7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8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9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7bb5d761-a2ea-4873-95f7-7a6658fb3ef0">M4CWTKMW727E-592-73</_dlc_DocId>
    <_dlc_DocIdUrl xmlns="7bb5d761-a2ea-4873-95f7-7a6658fb3ef0">
      <Url>https://kms.vci.local/marketing/team/_layouts/DocIdRedir.aspx?ID=M4CWTKMW727E-592-73</Url>
      <Description>M4CWTKMW727E-592-73</Description>
    </_dlc_DocIdUrl>
  </documentManagement>
</p:properties>
</file>

<file path=customXml/item4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812F700BE7F874999720E88173FE491" ma:contentTypeVersion="0" ma:contentTypeDescription="Create a new document." ma:contentTypeScope="" ma:versionID="3f79f408e2ca720b7aba6e0e32464d0c">
  <xsd:schema xmlns:xsd="http://www.w3.org/2001/XMLSchema" xmlns:xs="http://www.w3.org/2001/XMLSchema" xmlns:p="http://schemas.microsoft.com/office/2006/metadata/properties" xmlns:ns2="7bb5d761-a2ea-4873-95f7-7a6658fb3ef0" targetNamespace="http://schemas.microsoft.com/office/2006/metadata/properties" ma:root="true" ma:fieldsID="1e062cd38ba31e406bfc4340fbc7f87a" ns2:_="">
    <xsd:import namespace="7bb5d761-a2ea-4873-95f7-7a6658fb3ef0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bb5d761-a2ea-4873-95f7-7a6658fb3ef0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13EBC30-FE27-4C6A-B723-23FC2188F7DC}">
  <ds:schemaRefs>
    <ds:schemaRef ds:uri="http://schemas.microsoft.com/sharepoint/events"/>
  </ds:schemaRefs>
</ds:datastoreItem>
</file>

<file path=customXml/itemProps2.xml><?xml version="1.0" encoding="utf-8"?>
<ds:datastoreItem xmlns:ds="http://schemas.openxmlformats.org/officeDocument/2006/customXml" ds:itemID="{5CDEB364-43EC-4510-9881-539C2A3FCE9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921749B-AEB7-461B-845F-603CABD25259}">
  <ds:schemaRefs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7bb5d761-a2ea-4873-95f7-7a6658fb3ef0"/>
    <ds:schemaRef ds:uri="http://purl.org/dc/terms/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customXml/itemProps4.xml><?xml version="1.0" encoding="utf-8"?>
<ds:datastoreItem xmlns:ds="http://schemas.openxmlformats.org/officeDocument/2006/customXml" ds:itemID="{164479E5-0B02-49AC-B79E-EC1D6164DDD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bb5d761-a2ea-4873-95f7-7a6658fb3ef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ChefDk3.2Template.potx</Template>
  <TotalTime>12439</TotalTime>
  <Words>1217</Words>
  <Application>Microsoft Office PowerPoint</Application>
  <PresentationFormat>Custom</PresentationFormat>
  <Paragraphs>172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Arial</vt:lpstr>
      <vt:lpstr>Calibri</vt:lpstr>
      <vt:lpstr>Courier New</vt:lpstr>
      <vt:lpstr>Gill Sans MT</vt:lpstr>
      <vt:lpstr>Inconsolata</vt:lpstr>
      <vt:lpstr>Wingdings</vt:lpstr>
      <vt:lpstr>ChefDk3.2Template</vt:lpstr>
      <vt:lpstr>Chef Essentials</vt:lpstr>
      <vt:lpstr>Introduce Yourselves</vt:lpstr>
      <vt:lpstr>Expectations</vt:lpstr>
      <vt:lpstr>Course Objectives</vt:lpstr>
      <vt:lpstr>Agenda</vt:lpstr>
      <vt:lpstr>Chef</vt:lpstr>
      <vt:lpstr>Chef</vt:lpstr>
      <vt:lpstr>Chef Fundamentals</vt:lpstr>
      <vt:lpstr>Chef Lab System Architecture</vt:lpstr>
      <vt:lpstr>Chef Lab System Architecture</vt:lpstr>
      <vt:lpstr>Chef Lab System Architecture</vt:lpstr>
      <vt:lpstr>Getting a Workstation</vt:lpstr>
      <vt:lpstr>SSH Into the Remote Workstation</vt:lpstr>
      <vt:lpstr>Getting a Workstation</vt:lpstr>
      <vt:lpstr>Hands-on Legend</vt:lpstr>
      <vt:lpstr>Task Icons - tbd</vt:lpstr>
      <vt:lpstr>PowerPoint Presentation</vt:lpstr>
    </vt:vector>
  </TitlesOfParts>
  <Manager>&lt;Content Manager Name Here&gt;</Manager>
  <Company>Silver Fox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of  Presentation</dc:title>
  <dc:subject>Houghton Mifflin Harcourt – 2012 Investor Day</dc:subject>
  <dc:creator>sdelfante@chef.io</dc:creator>
  <dc:description>Template: Louma El-Khoury, Silver Fox Productions Inc.
Formatting:
Event Date: March 12, 2012
Event Location: New York, NY
Audience Type:</dc:description>
  <cp:lastModifiedBy>Steve Del Fante</cp:lastModifiedBy>
  <cp:revision>1562</cp:revision>
  <cp:lastPrinted>2015-02-07T23:49:10Z</cp:lastPrinted>
  <dcterms:created xsi:type="dcterms:W3CDTF">2012-09-13T17:36:07Z</dcterms:created>
  <dcterms:modified xsi:type="dcterms:W3CDTF">2015-09-04T16:44:35Z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0x0101000812F700BE7F874999720E88173FE491</vt:lpwstr>
  </property>
  <property fmtid="{D5CDD505-2E9C-101B-9397-08002B2CF9AE}" pid="3" name="_dlc_DocIdItemGuid">
    <vt:lpwstr>bfd9fc01-1599-4dd9-b7eb-4ffa6e7bdb79</vt:lpwstr>
  </property>
</Properties>
</file>